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1"/>
  </p:notesMasterIdLst>
  <p:sldIdLst>
    <p:sldId id="1674" r:id="rId2"/>
    <p:sldId id="1548" r:id="rId3"/>
    <p:sldId id="1798" r:id="rId4"/>
    <p:sldId id="1442" r:id="rId5"/>
    <p:sldId id="1955" r:id="rId6"/>
    <p:sldId id="1956" r:id="rId7"/>
    <p:sldId id="1957" r:id="rId8"/>
    <p:sldId id="1958" r:id="rId9"/>
    <p:sldId id="1959" r:id="rId10"/>
    <p:sldId id="1673" r:id="rId11"/>
    <p:sldId id="1633" r:id="rId12"/>
    <p:sldId id="1634" r:id="rId13"/>
    <p:sldId id="1635" r:id="rId14"/>
    <p:sldId id="1662" r:id="rId15"/>
    <p:sldId id="1663" r:id="rId16"/>
    <p:sldId id="1664" r:id="rId17"/>
    <p:sldId id="1962" r:id="rId18"/>
    <p:sldId id="1963" r:id="rId19"/>
    <p:sldId id="1964" r:id="rId20"/>
    <p:sldId id="1960" r:id="rId21"/>
    <p:sldId id="1801" r:id="rId22"/>
    <p:sldId id="1802" r:id="rId23"/>
    <p:sldId id="1805" r:id="rId24"/>
    <p:sldId id="1965" r:id="rId25"/>
    <p:sldId id="1966" r:id="rId26"/>
    <p:sldId id="1807" r:id="rId27"/>
    <p:sldId id="1808" r:id="rId28"/>
    <p:sldId id="1809" r:id="rId29"/>
    <p:sldId id="1811" r:id="rId30"/>
    <p:sldId id="1812" r:id="rId31"/>
    <p:sldId id="1967" r:id="rId32"/>
    <p:sldId id="1968" r:id="rId33"/>
    <p:sldId id="1969" r:id="rId34"/>
    <p:sldId id="1946" r:id="rId35"/>
    <p:sldId id="1670" r:id="rId36"/>
    <p:sldId id="1671" r:id="rId37"/>
    <p:sldId id="1672" r:id="rId38"/>
    <p:sldId id="292" r:id="rId39"/>
    <p:sldId id="293"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A31D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374" autoAdjust="0"/>
  </p:normalViewPr>
  <p:slideViewPr>
    <p:cSldViewPr>
      <p:cViewPr varScale="1">
        <p:scale>
          <a:sx n="99" d="100"/>
          <a:sy n="99" d="100"/>
        </p:scale>
        <p:origin x="948" y="306"/>
      </p:cViewPr>
      <p:guideLst>
        <p:guide orient="horz" pos="2160"/>
        <p:guide pos="3840"/>
      </p:guideLst>
    </p:cSldViewPr>
  </p:slideViewPr>
  <p:outlineViewPr>
    <p:cViewPr>
      <p:scale>
        <a:sx n="33" d="100"/>
        <a:sy n="33" d="100"/>
      </p:scale>
      <p:origin x="54" y="633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C45998-F6EA-49A2-A1EC-8263BB1EC575}" type="datetimeFigureOut">
              <a:rPr lang="en-US" smtClean="0"/>
              <a:t>3/16/2025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381B2-66CF-4101-8317-0531AEB1D31C}" type="slidenum">
              <a:rPr lang="en-US" smtClean="0"/>
              <a:t>‹#›</a:t>
            </a:fld>
            <a:endParaRPr lang="en-US"/>
          </a:p>
        </p:txBody>
      </p:sp>
    </p:spTree>
    <p:extLst>
      <p:ext uri="{BB962C8B-B14F-4D97-AF65-F5344CB8AC3E}">
        <p14:creationId xmlns:p14="http://schemas.microsoft.com/office/powerpoint/2010/main" val="254325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34</a:t>
            </a:fld>
            <a:endParaRPr lang="en-US"/>
          </a:p>
        </p:txBody>
      </p:sp>
    </p:spTree>
    <p:extLst>
      <p:ext uri="{BB962C8B-B14F-4D97-AF65-F5344CB8AC3E}">
        <p14:creationId xmlns:p14="http://schemas.microsoft.com/office/powerpoint/2010/main" val="2435065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35</a:t>
            </a:fld>
            <a:endParaRPr lang="en-US"/>
          </a:p>
        </p:txBody>
      </p:sp>
    </p:spTree>
    <p:extLst>
      <p:ext uri="{BB962C8B-B14F-4D97-AF65-F5344CB8AC3E}">
        <p14:creationId xmlns:p14="http://schemas.microsoft.com/office/powerpoint/2010/main" val="412475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36</a:t>
            </a:fld>
            <a:endParaRPr lang="en-US"/>
          </a:p>
        </p:txBody>
      </p:sp>
    </p:spTree>
    <p:extLst>
      <p:ext uri="{BB962C8B-B14F-4D97-AF65-F5344CB8AC3E}">
        <p14:creationId xmlns:p14="http://schemas.microsoft.com/office/powerpoint/2010/main" val="2480674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37</a:t>
            </a:fld>
            <a:endParaRPr lang="en-US"/>
          </a:p>
        </p:txBody>
      </p:sp>
    </p:spTree>
    <p:extLst>
      <p:ext uri="{BB962C8B-B14F-4D97-AF65-F5344CB8AC3E}">
        <p14:creationId xmlns:p14="http://schemas.microsoft.com/office/powerpoint/2010/main" val="224457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38</a:t>
            </a:fld>
            <a:endParaRPr lang="en-US"/>
          </a:p>
        </p:txBody>
      </p:sp>
    </p:spTree>
    <p:extLst>
      <p:ext uri="{BB962C8B-B14F-4D97-AF65-F5344CB8AC3E}">
        <p14:creationId xmlns:p14="http://schemas.microsoft.com/office/powerpoint/2010/main" val="1411818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39</a:t>
            </a:fld>
            <a:endParaRPr lang="en-US"/>
          </a:p>
        </p:txBody>
      </p:sp>
    </p:spTree>
    <p:extLst>
      <p:ext uri="{BB962C8B-B14F-4D97-AF65-F5344CB8AC3E}">
        <p14:creationId xmlns:p14="http://schemas.microsoft.com/office/powerpoint/2010/main" val="1475334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3/16/2025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2DC477-071F-488F-B7EC-931AD21B5812}" type="datetimeFigureOut">
              <a:rPr lang="en-US" smtClean="0"/>
              <a:t>3/16/2025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3/16/2025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82DC477-071F-488F-B7EC-931AD21B5812}" type="datetimeFigureOut">
              <a:rPr lang="en-US" smtClean="0"/>
              <a:t>3/16/2025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524000" y="731520"/>
            <a:ext cx="85344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2DC477-071F-488F-B7EC-931AD21B5812}" type="datetimeFigureOut">
              <a:rPr lang="en-US" smtClean="0"/>
              <a:t>3/16/2025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82DC477-071F-488F-B7EC-931AD21B5812}" type="datetimeFigureOut">
              <a:rPr lang="en-US" smtClean="0"/>
              <a:t>3/16/2025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523999" y="731519"/>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731520"/>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2DC477-071F-488F-B7EC-931AD21B5812}" type="datetimeFigureOut">
              <a:rPr lang="en-US" smtClean="0"/>
              <a:t>3/16/2025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C95E75-EB2B-44DE-938C-C54E58CFF33E}"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2DC477-071F-488F-B7EC-931AD21B5812}" type="datetimeFigureOut">
              <a:rPr lang="en-US" smtClean="0"/>
              <a:t>3/16/2025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DC477-071F-488F-B7EC-931AD21B5812}" type="datetimeFigureOut">
              <a:rPr lang="en-US" smtClean="0"/>
              <a:t>3/16/2025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3/16/2025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3/16/2025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82DC477-071F-488F-B7EC-931AD21B5812}" type="datetimeFigureOut">
              <a:rPr lang="en-US" smtClean="0"/>
              <a:t>3/16/2025</a:t>
            </a:fld>
            <a:endParaRPr lang="en-US"/>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0C95E75-EB2B-44DE-938C-C54E58CFF33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tudylight.org/desk/?query=mt+10:32&amp;t=kjv&amp;sr=1&amp;l=e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studylight.org/desk/?query=mt+10:33&amp;t=kjv&amp;sr=1&amp;l=en"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74A88BD-33E4-9CCF-600D-7A34A905DFBF}"/>
              </a:ext>
            </a:extLst>
          </p:cNvPr>
          <p:cNvPicPr>
            <a:picLocks noChangeAspect="1"/>
          </p:cNvPicPr>
          <p:nvPr/>
        </p:nvPicPr>
        <p:blipFill>
          <a:blip r:embed="rId2"/>
          <a:stretch>
            <a:fillRect/>
          </a:stretch>
        </p:blipFill>
        <p:spPr>
          <a:xfrm>
            <a:off x="-16844" y="8697"/>
            <a:ext cx="6471972" cy="6849303"/>
          </a:xfrm>
          <a:prstGeom prst="rect">
            <a:avLst/>
          </a:prstGeom>
        </p:spPr>
      </p:pic>
      <p:pic>
        <p:nvPicPr>
          <p:cNvPr id="5" name="Picture 4">
            <a:extLst>
              <a:ext uri="{FF2B5EF4-FFF2-40B4-BE49-F238E27FC236}">
                <a16:creationId xmlns:a16="http://schemas.microsoft.com/office/drawing/2014/main" id="{DF5F82D6-A8A4-6394-261A-A532DDFEB0B4}"/>
              </a:ext>
            </a:extLst>
          </p:cNvPr>
          <p:cNvPicPr>
            <a:picLocks noChangeAspect="1"/>
          </p:cNvPicPr>
          <p:nvPr/>
        </p:nvPicPr>
        <p:blipFill>
          <a:blip r:embed="rId3"/>
          <a:stretch>
            <a:fillRect/>
          </a:stretch>
        </p:blipFill>
        <p:spPr>
          <a:xfrm>
            <a:off x="2362200" y="-28979"/>
            <a:ext cx="9905059" cy="6880688"/>
          </a:xfrm>
          <a:prstGeom prst="rect">
            <a:avLst/>
          </a:prstGeom>
        </p:spPr>
      </p:pic>
      <p:sp>
        <p:nvSpPr>
          <p:cNvPr id="3" name="Content Placeholder 2"/>
          <p:cNvSpPr>
            <a:spLocks noGrp="1"/>
          </p:cNvSpPr>
          <p:nvPr>
            <p:ph sz="quarter" idx="13"/>
          </p:nvPr>
        </p:nvSpPr>
        <p:spPr>
          <a:xfrm>
            <a:off x="15240" y="5724838"/>
            <a:ext cx="9144000" cy="1124465"/>
          </a:xfrm>
        </p:spPr>
        <p:txBody>
          <a:bodyPr>
            <a:noAutofit/>
          </a:bodyPr>
          <a:lstStyle/>
          <a:p>
            <a:pPr marL="0" indent="0" algn="ctr">
              <a:buClr>
                <a:srgbClr val="A379BB">
                  <a:lumMod val="75000"/>
                </a:srgbClr>
              </a:buClr>
              <a:buNone/>
            </a:pPr>
            <a:r>
              <a:rPr lang="en-US" sz="7500" b="1" i="1" dirty="0">
                <a:solidFill>
                  <a:srgbClr val="A31D6A"/>
                </a:solidFill>
                <a:effectLst>
                  <a:outerShdw blurRad="38100" dist="38100" dir="2700000" algn="tl">
                    <a:srgbClr val="000000">
                      <a:alpha val="43137"/>
                    </a:srgbClr>
                  </a:outerShdw>
                </a:effectLst>
              </a:rPr>
              <a:t>II Corinthians 13:5 </a:t>
            </a:r>
          </a:p>
        </p:txBody>
      </p:sp>
      <p:sp>
        <p:nvSpPr>
          <p:cNvPr id="4" name="Title 3"/>
          <p:cNvSpPr>
            <a:spLocks noGrp="1"/>
          </p:cNvSpPr>
          <p:nvPr>
            <p:ph type="title"/>
          </p:nvPr>
        </p:nvSpPr>
        <p:spPr>
          <a:xfrm>
            <a:off x="0" y="-28980"/>
            <a:ext cx="10287000" cy="5362979"/>
          </a:xfrm>
        </p:spPr>
        <p:txBody>
          <a:bodyPr/>
          <a:lstStyle/>
          <a:p>
            <a:pPr marL="0" indent="0" algn="l">
              <a:buNone/>
            </a:pPr>
            <a:r>
              <a:rPr lang="en-US" sz="11500" i="1" dirty="0">
                <a:solidFill>
                  <a:srgbClr val="A31D6A"/>
                </a:solidFill>
                <a:effectLst>
                  <a:outerShdw blurRad="38100" dist="38100" dir="2700000" algn="tl">
                    <a:srgbClr val="000000">
                      <a:alpha val="43137"/>
                    </a:srgbClr>
                  </a:outerShdw>
                  <a:reflection blurRad="6350" stA="55000" endA="300" endPos="45500" dir="5400000" sy="-100000" algn="bl" rotWithShape="0"/>
                </a:effectLst>
              </a:rPr>
              <a:t>Examine</a:t>
            </a:r>
            <a:br>
              <a:rPr lang="en-US" sz="11500" i="1" dirty="0">
                <a:solidFill>
                  <a:srgbClr val="A31D6A"/>
                </a:solidFill>
                <a:effectLst>
                  <a:outerShdw blurRad="38100" dist="38100" dir="2700000" algn="tl">
                    <a:srgbClr val="000000">
                      <a:alpha val="43137"/>
                    </a:srgbClr>
                  </a:outerShdw>
                  <a:reflection blurRad="6350" stA="55000" endA="300" endPos="45500" dir="5400000" sy="-100000" algn="bl" rotWithShape="0"/>
                </a:effectLst>
              </a:rPr>
            </a:br>
            <a:r>
              <a:rPr lang="en-US" sz="11500" i="1" dirty="0">
                <a:solidFill>
                  <a:srgbClr val="A31D6A"/>
                </a:solidFill>
                <a:effectLst>
                  <a:outerShdw blurRad="38100" dist="38100" dir="2700000" algn="tl">
                    <a:srgbClr val="000000">
                      <a:alpha val="43137"/>
                    </a:srgbClr>
                  </a:outerShdw>
                  <a:reflection blurRad="6350" stA="55000" endA="300" endPos="45500" dir="5400000" sy="-100000" algn="bl" rotWithShape="0"/>
                </a:effectLst>
              </a:rPr>
              <a:t>Your </a:t>
            </a:r>
            <a:br>
              <a:rPr lang="en-US" sz="11500" i="1" dirty="0">
                <a:solidFill>
                  <a:srgbClr val="A31D6A"/>
                </a:solidFill>
                <a:effectLst>
                  <a:outerShdw blurRad="38100" dist="38100" dir="2700000" algn="tl">
                    <a:srgbClr val="000000">
                      <a:alpha val="43137"/>
                    </a:srgbClr>
                  </a:outerShdw>
                  <a:reflection blurRad="6350" stA="55000" endA="300" endPos="45500" dir="5400000" sy="-100000" algn="bl" rotWithShape="0"/>
                </a:effectLst>
              </a:rPr>
            </a:br>
            <a:r>
              <a:rPr lang="en-US" sz="11500" i="1" dirty="0">
                <a:solidFill>
                  <a:srgbClr val="A31D6A"/>
                </a:solidFill>
                <a:effectLst>
                  <a:outerShdw blurRad="38100" dist="38100" dir="2700000" algn="tl">
                    <a:srgbClr val="000000">
                      <a:alpha val="43137"/>
                    </a:srgbClr>
                  </a:outerShdw>
                  <a:reflection blurRad="6350" stA="55000" endA="300" endPos="45500" dir="5400000" sy="-100000" algn="bl" rotWithShape="0"/>
                </a:effectLst>
              </a:rPr>
              <a:t>Own Selves</a:t>
            </a:r>
            <a:endParaRPr lang="en-US" sz="115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endParaRPr>
          </a:p>
        </p:txBody>
      </p:sp>
    </p:spTree>
    <p:extLst>
      <p:ext uri="{BB962C8B-B14F-4D97-AF65-F5344CB8AC3E}">
        <p14:creationId xmlns:p14="http://schemas.microsoft.com/office/powerpoint/2010/main" val="159851511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1447800"/>
            <a:ext cx="12192000" cy="5373130"/>
          </a:xfrm>
        </p:spPr>
        <p:txBody>
          <a:bodyPr>
            <a:noAutofit/>
          </a:bodyPr>
          <a:lstStyle/>
          <a:p>
            <a:pPr marL="45720" indent="0">
              <a:lnSpc>
                <a:spcPct val="80000"/>
              </a:lnSpc>
              <a:buClr>
                <a:srgbClr val="C00000"/>
              </a:buClr>
              <a:buNone/>
            </a:pPr>
            <a:r>
              <a:rPr lang="en-US" sz="7200" b="1" i="1" dirty="0">
                <a:effectLst>
                  <a:outerShdw blurRad="38100" dist="38100" dir="2700000" algn="tl">
                    <a:srgbClr val="000000">
                      <a:alpha val="43137"/>
                    </a:srgbClr>
                  </a:outerShdw>
                </a:effectLst>
              </a:rPr>
              <a:t>Self-Evaluation Needs:</a:t>
            </a:r>
          </a:p>
          <a:p>
            <a:pPr marL="960120" indent="-914400">
              <a:lnSpc>
                <a:spcPct val="80000"/>
              </a:lnSpc>
              <a:buClr>
                <a:srgbClr val="C00000"/>
              </a:buClr>
              <a:buFont typeface="+mj-lt"/>
              <a:buAutoNum type="arabicPeriod"/>
            </a:pPr>
            <a:r>
              <a:rPr lang="en-US" sz="7200" b="1" i="1" dirty="0">
                <a:effectLst>
                  <a:outerShdw blurRad="38100" dist="38100" dir="2700000" algn="tl">
                    <a:srgbClr val="000000">
                      <a:alpha val="43137"/>
                    </a:srgbClr>
                  </a:outerShdw>
                </a:effectLst>
              </a:rPr>
              <a:t>Reflect </a:t>
            </a:r>
          </a:p>
          <a:p>
            <a:pPr marL="960120" indent="-914400">
              <a:lnSpc>
                <a:spcPct val="80000"/>
              </a:lnSpc>
              <a:buClr>
                <a:srgbClr val="C00000"/>
              </a:buClr>
              <a:buFont typeface="+mj-lt"/>
              <a:buAutoNum type="arabicPeriod"/>
            </a:pPr>
            <a:r>
              <a:rPr lang="en-US" sz="7200" b="1" i="1" dirty="0">
                <a:effectLst>
                  <a:outerShdw blurRad="38100" dist="38100" dir="2700000" algn="tl">
                    <a:srgbClr val="000000">
                      <a:alpha val="43137"/>
                    </a:srgbClr>
                  </a:outerShdw>
                </a:effectLst>
              </a:rPr>
              <a:t>Respond</a:t>
            </a:r>
          </a:p>
          <a:p>
            <a:pPr marL="960120" indent="-914400">
              <a:lnSpc>
                <a:spcPct val="80000"/>
              </a:lnSpc>
              <a:buClr>
                <a:srgbClr val="C00000"/>
              </a:buClr>
              <a:buFont typeface="+mj-lt"/>
              <a:buAutoNum type="arabicPeriod"/>
            </a:pPr>
            <a:r>
              <a:rPr lang="en-US" sz="7200" b="1" i="1" dirty="0">
                <a:effectLst>
                  <a:outerShdw blurRad="38100" dist="38100" dir="2700000" algn="tl">
                    <a:srgbClr val="000000">
                      <a:alpha val="43137"/>
                    </a:srgbClr>
                  </a:outerShdw>
                </a:effectLst>
              </a:rPr>
              <a:t>Rely</a:t>
            </a:r>
          </a:p>
        </p:txBody>
      </p:sp>
      <p:sp>
        <p:nvSpPr>
          <p:cNvPr id="4" name="Title 3"/>
          <p:cNvSpPr>
            <a:spLocks noGrp="1"/>
          </p:cNvSpPr>
          <p:nvPr>
            <p:ph type="title"/>
          </p:nvPr>
        </p:nvSpPr>
        <p:spPr>
          <a:xfrm>
            <a:off x="0" y="0"/>
            <a:ext cx="12192000" cy="1066800"/>
          </a:xfrm>
        </p:spPr>
        <p:txBody>
          <a:bodyPr/>
          <a:lstStyle/>
          <a:p>
            <a:pPr marL="0" indent="0" algn="l">
              <a:buNone/>
            </a:pPr>
            <a:r>
              <a:rPr lang="en-US" sz="66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Examine Your Own Selves</a:t>
            </a:r>
          </a:p>
        </p:txBody>
      </p:sp>
    </p:spTree>
    <p:extLst>
      <p:ext uri="{BB962C8B-B14F-4D97-AF65-F5344CB8AC3E}">
        <p14:creationId xmlns:p14="http://schemas.microsoft.com/office/powerpoint/2010/main" val="125363649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1981200"/>
            <a:ext cx="12192000" cy="4839730"/>
          </a:xfrm>
        </p:spPr>
        <p:txBody>
          <a:bodyPr>
            <a:noAutofit/>
          </a:bodyPr>
          <a:lstStyle/>
          <a:p>
            <a:pPr>
              <a:lnSpc>
                <a:spcPct val="80000"/>
              </a:lnSpc>
              <a:buClr>
                <a:srgbClr val="C00000"/>
              </a:buClr>
              <a:buFont typeface="Wingdings" pitchFamily="2" charset="2"/>
              <a:buChar char="Ø"/>
            </a:pPr>
            <a:r>
              <a:rPr lang="en-US" sz="6300" b="1" i="1" dirty="0">
                <a:effectLst>
                  <a:outerShdw blurRad="38100" dist="38100" dir="2700000" algn="tl">
                    <a:srgbClr val="000000">
                      <a:alpha val="43137"/>
                    </a:srgbClr>
                  </a:outerShdw>
                </a:effectLst>
              </a:rPr>
              <a:t>I Corinthians 11:26-30 (KJV)</a:t>
            </a:r>
          </a:p>
          <a:p>
            <a:pPr>
              <a:lnSpc>
                <a:spcPct val="80000"/>
              </a:lnSpc>
              <a:buClr>
                <a:srgbClr val="C00000"/>
              </a:buClr>
              <a:buFont typeface="Wingdings" pitchFamily="2" charset="2"/>
              <a:buChar char="Ø"/>
            </a:pPr>
            <a:r>
              <a:rPr lang="en-US" sz="6300" b="1" i="1" dirty="0">
                <a:effectLst>
                  <a:outerShdw blurRad="38100" dist="38100" dir="2700000" algn="tl">
                    <a:srgbClr val="000000">
                      <a:alpha val="43137"/>
                    </a:srgbClr>
                  </a:outerShdw>
                </a:effectLst>
              </a:rPr>
              <a:t>Psalms 26 (NAS)</a:t>
            </a:r>
          </a:p>
          <a:p>
            <a:pPr>
              <a:lnSpc>
                <a:spcPct val="80000"/>
              </a:lnSpc>
              <a:buClr>
                <a:srgbClr val="C00000"/>
              </a:buClr>
              <a:buFont typeface="Wingdings" pitchFamily="2" charset="2"/>
              <a:buChar char="Ø"/>
            </a:pPr>
            <a:r>
              <a:rPr lang="en-US" sz="6300" b="1" i="1" dirty="0">
                <a:effectLst>
                  <a:outerShdw blurRad="38100" dist="38100" dir="2700000" algn="tl">
                    <a:srgbClr val="000000">
                      <a:alpha val="43137"/>
                    </a:srgbClr>
                  </a:outerShdw>
                </a:effectLst>
              </a:rPr>
              <a:t>Lamentations 3:40 (NAS)</a:t>
            </a:r>
          </a:p>
        </p:txBody>
      </p:sp>
      <p:sp>
        <p:nvSpPr>
          <p:cNvPr id="4" name="Title 3"/>
          <p:cNvSpPr>
            <a:spLocks noGrp="1"/>
          </p:cNvSpPr>
          <p:nvPr>
            <p:ph type="title"/>
          </p:nvPr>
        </p:nvSpPr>
        <p:spPr>
          <a:xfrm>
            <a:off x="0" y="0"/>
            <a:ext cx="12192000" cy="1600200"/>
          </a:xfrm>
        </p:spPr>
        <p:txBody>
          <a:bodyPr/>
          <a:lstStyle/>
          <a:p>
            <a:pPr marL="0" indent="0" algn="l">
              <a:buNone/>
            </a:pPr>
            <a:r>
              <a:rPr lang="en-US" sz="80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#1:  Reflect</a:t>
            </a:r>
          </a:p>
        </p:txBody>
      </p:sp>
    </p:spTree>
    <p:extLst>
      <p:ext uri="{BB962C8B-B14F-4D97-AF65-F5344CB8AC3E}">
        <p14:creationId xmlns:p14="http://schemas.microsoft.com/office/powerpoint/2010/main" val="139434343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0629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latin typeface="Trebuchet MS"/>
              </a:rPr>
              <a:t>I Corinthians 11:26-30 (KJV)</a:t>
            </a:r>
            <a:endParaRPr lang="en-US" sz="60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762000"/>
            <a:ext cx="12268200" cy="6092190"/>
          </a:xfrm>
        </p:spPr>
        <p:txBody>
          <a:bodyPr>
            <a:noAutofit/>
          </a:bodyPr>
          <a:lstStyle/>
          <a:p>
            <a:pPr marL="0" marR="0">
              <a:lnSpc>
                <a:spcPct val="107000"/>
              </a:lnSpc>
              <a:spcAft>
                <a:spcPts val="800"/>
              </a:spcAft>
              <a:buNone/>
            </a:pPr>
            <a:r>
              <a:rPr lang="en-US" sz="5400" b="1" baseline="30000" dirty="0">
                <a:effectLst/>
                <a:ea typeface="Calibri" panose="020F0502020204030204" pitchFamily="34" charset="0"/>
                <a:cs typeface="Times New Roman" panose="02020603050405020304" pitchFamily="18" charset="0"/>
              </a:rPr>
              <a:t>26</a:t>
            </a:r>
            <a:r>
              <a:rPr lang="en-US" sz="5400" dirty="0">
                <a:effectLst/>
                <a:ea typeface="Calibri" panose="020F0502020204030204" pitchFamily="34" charset="0"/>
                <a:cs typeface="Times New Roman" panose="02020603050405020304" pitchFamily="18" charset="0"/>
              </a:rPr>
              <a:t> For as often as ye eat this bread, and drink this cup, ye do shew the Lord's death till he come. </a:t>
            </a:r>
            <a:r>
              <a:rPr lang="en-US" sz="5400" b="1" baseline="30000" dirty="0">
                <a:effectLst/>
                <a:ea typeface="Calibri" panose="020F0502020204030204" pitchFamily="34" charset="0"/>
                <a:cs typeface="Times New Roman" panose="02020603050405020304" pitchFamily="18" charset="0"/>
              </a:rPr>
              <a:t>27</a:t>
            </a:r>
            <a:r>
              <a:rPr lang="en-US" sz="5400" dirty="0">
                <a:effectLst/>
                <a:ea typeface="Calibri" panose="020F0502020204030204" pitchFamily="34" charset="0"/>
                <a:cs typeface="Times New Roman" panose="02020603050405020304" pitchFamily="18" charset="0"/>
              </a:rPr>
              <a:t> Wherefore whosoever shall eat this bread, and drink this cup of the Lord, unworthily, shall be guilty of the body and blood of the Lord.</a:t>
            </a:r>
          </a:p>
        </p:txBody>
      </p:sp>
    </p:spTree>
    <p:extLst>
      <p:ext uri="{BB962C8B-B14F-4D97-AF65-F5344CB8AC3E}">
        <p14:creationId xmlns:p14="http://schemas.microsoft.com/office/powerpoint/2010/main" val="42903948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062990"/>
          </a:xfrm>
        </p:spPr>
        <p:txBody>
          <a:bodyPr>
            <a:noAutofit/>
          </a:bodyPr>
          <a:lstStyle/>
          <a:p>
            <a:pPr marL="0" indent="0" algn="ctr">
              <a:buNone/>
            </a:pPr>
            <a:r>
              <a:rPr kumimoji="0" lang="en-US" sz="66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I Corinthians 11:26-30 (KJV)</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066800"/>
            <a:ext cx="12192000" cy="5791200"/>
          </a:xfrm>
        </p:spPr>
        <p:txBody>
          <a:bodyPr>
            <a:noAutofit/>
          </a:bodyPr>
          <a:lstStyle/>
          <a:p>
            <a:pPr marL="0" marR="0" lvl="0" indent="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28</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But let a man examine himself, and so let him eat of that bread, and drink of that cup.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29</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For he that eateth and drinketh unworthily, eateth and drinketh damnation to himself, not discerning the Lord's body. </a:t>
            </a:r>
          </a:p>
        </p:txBody>
      </p:sp>
    </p:spTree>
    <p:extLst>
      <p:ext uri="{BB962C8B-B14F-4D97-AF65-F5344CB8AC3E}">
        <p14:creationId xmlns:p14="http://schemas.microsoft.com/office/powerpoint/2010/main" val="41697623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062990"/>
          </a:xfrm>
        </p:spPr>
        <p:txBody>
          <a:bodyPr>
            <a:noAutofit/>
          </a:bodyPr>
          <a:lstStyle/>
          <a:p>
            <a:pPr marL="0" indent="0" algn="ctr">
              <a:buNone/>
            </a:pPr>
            <a:r>
              <a:rPr kumimoji="0" lang="en-US" sz="66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I Corinthians 11:26-30 (KJV)</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066800"/>
            <a:ext cx="12192000" cy="57912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30</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For this cause many are weak and sickly among you, and many sleep.</a:t>
            </a:r>
            <a:br>
              <a:rPr lang="en-US" sz="4400" dirty="0">
                <a:solidFill>
                  <a:prstClr val="black">
                    <a:lumMod val="75000"/>
                    <a:lumOff val="25000"/>
                  </a:prstClr>
                </a:solidFill>
              </a:rPr>
            </a:br>
            <a:br>
              <a:rPr lang="en-US" sz="4400" dirty="0"/>
            </a:br>
            <a:endParaRPr lang="en-US" sz="4400" dirty="0"/>
          </a:p>
        </p:txBody>
      </p:sp>
    </p:spTree>
    <p:extLst>
      <p:ext uri="{BB962C8B-B14F-4D97-AF65-F5344CB8AC3E}">
        <p14:creationId xmlns:p14="http://schemas.microsoft.com/office/powerpoint/2010/main" val="1566889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Psalms 26 (NAS)</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066800"/>
            <a:ext cx="12192000" cy="5791200"/>
          </a:xfrm>
        </p:spPr>
        <p:txBody>
          <a:bodyPr>
            <a:noAutofit/>
          </a:bodyPr>
          <a:lstStyle/>
          <a:p>
            <a:pPr marL="0" marR="0">
              <a:lnSpc>
                <a:spcPct val="107000"/>
              </a:lnSpc>
              <a:spcAft>
                <a:spcPts val="800"/>
              </a:spcAft>
              <a:buNone/>
            </a:pPr>
            <a:r>
              <a:rPr lang="en-US" sz="5400" b="1" baseline="30000" dirty="0">
                <a:effectLst/>
                <a:ea typeface="Calibri" panose="020F0502020204030204" pitchFamily="34" charset="0"/>
                <a:cs typeface="Times New Roman" panose="02020603050405020304" pitchFamily="18" charset="0"/>
              </a:rPr>
              <a:t>1</a:t>
            </a:r>
            <a:r>
              <a:rPr lang="en-US" sz="5400" dirty="0">
                <a:effectLst/>
                <a:ea typeface="Calibri" panose="020F0502020204030204" pitchFamily="34" charset="0"/>
                <a:cs typeface="Times New Roman" panose="02020603050405020304" pitchFamily="18" charset="0"/>
              </a:rPr>
              <a:t> Vindicate me, LORD, for I have walked in my integrity, And I have trusted in the LORD without wavering. </a:t>
            </a:r>
            <a:r>
              <a:rPr lang="en-US" sz="5400" b="1" baseline="30000" dirty="0">
                <a:effectLst/>
                <a:ea typeface="Calibri" panose="020F0502020204030204" pitchFamily="34" charset="0"/>
                <a:cs typeface="Times New Roman" panose="02020603050405020304" pitchFamily="18" charset="0"/>
              </a:rPr>
              <a:t>2</a:t>
            </a:r>
            <a:r>
              <a:rPr lang="en-US" sz="5400" dirty="0">
                <a:effectLst/>
                <a:ea typeface="Calibri" panose="020F0502020204030204" pitchFamily="34" charset="0"/>
                <a:cs typeface="Times New Roman" panose="02020603050405020304" pitchFamily="18" charset="0"/>
              </a:rPr>
              <a:t> Examine me, LORD, and put me to the test; Refine my mind and my heart. </a:t>
            </a:r>
          </a:p>
        </p:txBody>
      </p:sp>
    </p:spTree>
    <p:extLst>
      <p:ext uri="{BB962C8B-B14F-4D97-AF65-F5344CB8AC3E}">
        <p14:creationId xmlns:p14="http://schemas.microsoft.com/office/powerpoint/2010/main" val="57892828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Psalms 26 (NAS)</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3</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For Your goodness is before my eyes, And I have walked in Your truth.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4</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I do not sit with deceitful people, Nor will I go with pretenders.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5</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I hate the assembly of evildoers, And I will not sit with the wicked. </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22126930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20468C-E68E-2AD9-7A47-8B30E58026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2D90B2-C7AD-A794-1BD8-F751B1C1F3B1}"/>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Psalms 26 (NAS)</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1146EE8C-FED6-6A8B-974B-56DB77B81C71}"/>
              </a:ext>
            </a:extLst>
          </p:cNvPr>
          <p:cNvSpPr>
            <a:spLocks noGrp="1"/>
          </p:cNvSpPr>
          <p:nvPr>
            <p:ph sz="quarter" idx="13"/>
          </p:nvPr>
        </p:nvSpPr>
        <p:spPr>
          <a:xfrm>
            <a:off x="0" y="990600"/>
            <a:ext cx="12192000" cy="58674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6</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I will wash my hands in innocence, And I will go around Your altar, LORD,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7</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That I may proclaim with the voice of thanksgiving And declare all Your wonders.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8</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LORD, I love the dwelling of Your house, And the place where Your glory remains. </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4761538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C952B-EE8A-DC71-9352-5ADAFF571B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94847F-9678-9BBF-E305-8E667A30F8FB}"/>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Psalms 26 (NAS)</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6594F2DA-1345-38FC-9B45-80C6F16A2CFA}"/>
              </a:ext>
            </a:extLst>
          </p:cNvPr>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9</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Do not take my soul away </a:t>
            </a:r>
            <a:r>
              <a:rPr kumimoji="0" lang="en-US" sz="5400" b="0" i="1"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along</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with sinners, Nor my life with men of bloodshed,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10</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In whose hands is a wicked scheme, And whose right hand is full of bribes. </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2638782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CD659D-5E36-D69C-3CCF-B9EA29148E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9E0CAA-8A2D-527C-1A68-8752F3F3BF6D}"/>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Psalms 26 (NAS)</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AC0FE00-CFFD-6523-167B-93B21B7ADE10}"/>
              </a:ext>
            </a:extLst>
          </p:cNvPr>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11</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But as for me, I will walk in my integrity; Redeem me, and be gracious to me.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12</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My foot stands on level ground; In the congregations I will bless the LORD.</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21916101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rPr>
              <a:t>II Corinthians 13:5 (NLT)</a:t>
            </a:r>
          </a:p>
        </p:txBody>
      </p:sp>
      <p:sp>
        <p:nvSpPr>
          <p:cNvPr id="3" name="Content Placeholder 2"/>
          <p:cNvSpPr>
            <a:spLocks noGrp="1"/>
          </p:cNvSpPr>
          <p:nvPr>
            <p:ph sz="quarter" idx="13"/>
          </p:nvPr>
        </p:nvSpPr>
        <p:spPr>
          <a:xfrm>
            <a:off x="0" y="1066800"/>
            <a:ext cx="12192000" cy="5787390"/>
          </a:xfrm>
        </p:spPr>
        <p:txBody>
          <a:bodyPr>
            <a:noAutofit/>
          </a:bodyPr>
          <a:lstStyle/>
          <a:p>
            <a:pPr marL="45720" indent="0">
              <a:buNone/>
            </a:pPr>
            <a:r>
              <a:rPr lang="en-US" sz="6300" dirty="0"/>
              <a:t>Examine yourselves to see if your faith is genuine.            Test yourselves. Surely you know that Jesus Christ is among you; if not, you have failed the test of genuine faith.</a:t>
            </a:r>
          </a:p>
        </p:txBody>
      </p:sp>
    </p:spTree>
    <p:extLst>
      <p:ext uri="{BB962C8B-B14F-4D97-AF65-F5344CB8AC3E}">
        <p14:creationId xmlns:p14="http://schemas.microsoft.com/office/powerpoint/2010/main" val="429610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858708-6A2A-1D35-EC55-C0BC36C364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B97D71-800E-66DC-A11D-4249BBCF4688}"/>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Lamentations 3:40 (NAS)</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A3B89DA-B1C0-6972-364B-8BA9682E5154}"/>
              </a:ext>
            </a:extLst>
          </p:cNvPr>
          <p:cNvSpPr>
            <a:spLocks noGrp="1"/>
          </p:cNvSpPr>
          <p:nvPr>
            <p:ph sz="quarter" idx="13"/>
          </p:nvPr>
        </p:nvSpPr>
        <p:spPr>
          <a:xfrm>
            <a:off x="0" y="1143000"/>
            <a:ext cx="12192000" cy="5711190"/>
          </a:xfrm>
        </p:spPr>
        <p:txBody>
          <a:bodyPr>
            <a:noAutofit/>
          </a:bodyPr>
          <a:lstStyle/>
          <a:p>
            <a:pPr marL="45720" indent="0" algn="ctr">
              <a:buClr>
                <a:srgbClr val="A379BB">
                  <a:lumMod val="75000"/>
                </a:srgbClr>
              </a:buClr>
              <a:buNone/>
              <a:defRPr/>
            </a:pPr>
            <a:r>
              <a:rPr lang="en-US" sz="8800" dirty="0">
                <a:solidFill>
                  <a:prstClr val="black">
                    <a:lumMod val="75000"/>
                    <a:lumOff val="25000"/>
                  </a:prstClr>
                </a:solidFill>
                <a:latin typeface="Trebuchet MS"/>
              </a:rPr>
              <a:t>Let's examine and search out our ways, And let's return to the LORD.</a:t>
            </a:r>
          </a:p>
        </p:txBody>
      </p:sp>
    </p:spTree>
    <p:extLst>
      <p:ext uri="{BB962C8B-B14F-4D97-AF65-F5344CB8AC3E}">
        <p14:creationId xmlns:p14="http://schemas.microsoft.com/office/powerpoint/2010/main" val="326997154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1905000"/>
            <a:ext cx="12192000" cy="4915930"/>
          </a:xfrm>
        </p:spPr>
        <p:txBody>
          <a:bodyPr>
            <a:noAutofit/>
          </a:bodyPr>
          <a:lstStyle/>
          <a:p>
            <a:pPr>
              <a:lnSpc>
                <a:spcPct val="80000"/>
              </a:lnSpc>
              <a:buClr>
                <a:srgbClr val="C00000"/>
              </a:buClr>
              <a:buFont typeface="Wingdings" pitchFamily="2" charset="2"/>
              <a:buChar char="Ø"/>
            </a:pPr>
            <a:r>
              <a:rPr lang="en-US" sz="8000" b="1" i="1" dirty="0">
                <a:effectLst>
                  <a:outerShdw blurRad="38100" dist="38100" dir="2700000" algn="tl">
                    <a:srgbClr val="000000">
                      <a:alpha val="43137"/>
                    </a:srgbClr>
                  </a:outerShdw>
                </a:effectLst>
              </a:rPr>
              <a:t>II Timothy 2:15 (AMP)</a:t>
            </a:r>
          </a:p>
          <a:p>
            <a:pPr>
              <a:lnSpc>
                <a:spcPct val="80000"/>
              </a:lnSpc>
              <a:buClr>
                <a:srgbClr val="C00000"/>
              </a:buClr>
              <a:buFont typeface="Wingdings" pitchFamily="2" charset="2"/>
              <a:buChar char="Ø"/>
            </a:pPr>
            <a:r>
              <a:rPr lang="en-US" sz="8000" b="1" i="1" dirty="0">
                <a:effectLst>
                  <a:outerShdw blurRad="38100" dist="38100" dir="2700000" algn="tl">
                    <a:srgbClr val="000000">
                      <a:alpha val="43137"/>
                    </a:srgbClr>
                  </a:outerShdw>
                </a:effectLst>
              </a:rPr>
              <a:t>Romans 12:2 (ESV)</a:t>
            </a:r>
          </a:p>
          <a:p>
            <a:pPr>
              <a:lnSpc>
                <a:spcPct val="80000"/>
              </a:lnSpc>
              <a:buClr>
                <a:srgbClr val="C00000"/>
              </a:buClr>
              <a:buFont typeface="Wingdings" pitchFamily="2" charset="2"/>
              <a:buChar char="Ø"/>
            </a:pPr>
            <a:r>
              <a:rPr lang="en-US" sz="8000" b="1" i="1" dirty="0">
                <a:effectLst>
                  <a:outerShdw blurRad="38100" dist="38100" dir="2700000" algn="tl">
                    <a:srgbClr val="000000">
                      <a:alpha val="43137"/>
                    </a:srgbClr>
                  </a:outerShdw>
                </a:effectLst>
              </a:rPr>
              <a:t>James 1:12 (AMP)</a:t>
            </a:r>
          </a:p>
        </p:txBody>
      </p:sp>
      <p:sp>
        <p:nvSpPr>
          <p:cNvPr id="4" name="Title 3"/>
          <p:cNvSpPr>
            <a:spLocks noGrp="1"/>
          </p:cNvSpPr>
          <p:nvPr>
            <p:ph type="title"/>
          </p:nvPr>
        </p:nvSpPr>
        <p:spPr>
          <a:xfrm>
            <a:off x="0" y="0"/>
            <a:ext cx="12192000" cy="1524000"/>
          </a:xfrm>
        </p:spPr>
        <p:txBody>
          <a:bodyPr/>
          <a:lstStyle/>
          <a:p>
            <a:pPr marL="0" indent="0" algn="l">
              <a:buNone/>
            </a:pPr>
            <a:r>
              <a:rPr lang="en-US" sz="80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#2:  Respond</a:t>
            </a:r>
          </a:p>
        </p:txBody>
      </p:sp>
    </p:spTree>
    <p:extLst>
      <p:ext uri="{BB962C8B-B14F-4D97-AF65-F5344CB8AC3E}">
        <p14:creationId xmlns:p14="http://schemas.microsoft.com/office/powerpoint/2010/main" val="25922945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II Timothy 2:15 (AMP)</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1190"/>
          </a:xfrm>
        </p:spPr>
        <p:txBody>
          <a:bodyPr>
            <a:noAutofit/>
          </a:bodyPr>
          <a:lstStyle/>
          <a:p>
            <a:pPr marL="45720" indent="0">
              <a:buClr>
                <a:srgbClr val="A379BB">
                  <a:lumMod val="75000"/>
                </a:srgbClr>
              </a:buClr>
              <a:buNone/>
              <a:defRPr/>
            </a:pPr>
            <a:r>
              <a:rPr lang="en-US" sz="6000" dirty="0">
                <a:solidFill>
                  <a:prstClr val="black">
                    <a:lumMod val="75000"/>
                    <a:lumOff val="25000"/>
                  </a:prstClr>
                </a:solidFill>
                <a:latin typeface="Trebuchet MS"/>
              </a:rPr>
              <a:t>Study and do your best to present yourself to God approved, a workman tested by trial who has no reason to be ashamed, accurately handling and skillfully teaching the word of truth.</a:t>
            </a:r>
          </a:p>
        </p:txBody>
      </p:sp>
    </p:spTree>
    <p:extLst>
      <p:ext uri="{BB962C8B-B14F-4D97-AF65-F5344CB8AC3E}">
        <p14:creationId xmlns:p14="http://schemas.microsoft.com/office/powerpoint/2010/main" val="6992514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Romans 12:2 (ESV)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lang="en-US" sz="6000" dirty="0">
                <a:solidFill>
                  <a:prstClr val="black">
                    <a:lumMod val="75000"/>
                    <a:lumOff val="25000"/>
                  </a:prstClr>
                </a:solidFill>
                <a:latin typeface="Trebuchet MS"/>
              </a:rPr>
              <a:t>Do not be conformed to this world, but be transformed by the renewal of your mind, that by testing you may discern what is the will of God, what is good and acceptable and perfect.</a:t>
            </a:r>
          </a:p>
        </p:txBody>
      </p:sp>
    </p:spTree>
    <p:extLst>
      <p:ext uri="{BB962C8B-B14F-4D97-AF65-F5344CB8AC3E}">
        <p14:creationId xmlns:p14="http://schemas.microsoft.com/office/powerpoint/2010/main" val="152080405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ACDC80-FDE1-21A9-914F-54135CEFF3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7DEDD7-2CC9-3F74-9E69-362779D3E363}"/>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James 1:12 (AMP)</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F31F51FB-8C3D-20F5-F54F-6F5CBB98FD9E}"/>
              </a:ext>
            </a:extLst>
          </p:cNvPr>
          <p:cNvSpPr>
            <a:spLocks noGrp="1"/>
          </p:cNvSpPr>
          <p:nvPr>
            <p:ph sz="quarter" idx="13"/>
          </p:nvPr>
        </p:nvSpPr>
        <p:spPr>
          <a:xfrm>
            <a:off x="0" y="1143000"/>
            <a:ext cx="12192000" cy="5711190"/>
          </a:xfrm>
        </p:spPr>
        <p:txBody>
          <a:bodyPr>
            <a:noAutofit/>
          </a:bodyPr>
          <a:lstStyle/>
          <a:p>
            <a:pPr marL="45720" indent="0">
              <a:buClr>
                <a:srgbClr val="A379BB">
                  <a:lumMod val="75000"/>
                </a:srgbClr>
              </a:buClr>
              <a:buNone/>
              <a:defRPr/>
            </a:pPr>
            <a:r>
              <a:rPr lang="en-US" sz="6600" dirty="0">
                <a:solidFill>
                  <a:prstClr val="black">
                    <a:lumMod val="75000"/>
                    <a:lumOff val="25000"/>
                  </a:prstClr>
                </a:solidFill>
                <a:latin typeface="Trebuchet MS"/>
              </a:rPr>
              <a:t>Blessed happy, spiritually prosperous, favored by God is the man who is steadfast under trial and perseveres when tempted; </a:t>
            </a:r>
          </a:p>
        </p:txBody>
      </p:sp>
    </p:spTree>
    <p:extLst>
      <p:ext uri="{BB962C8B-B14F-4D97-AF65-F5344CB8AC3E}">
        <p14:creationId xmlns:p14="http://schemas.microsoft.com/office/powerpoint/2010/main" val="184831823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6E7D4D-7EAA-50BA-2586-FF3FB323F0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1A979C-1B98-D531-8B29-EB2B3356A819}"/>
              </a:ext>
            </a:extLst>
          </p:cNvPr>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James 1:12 (AMP)</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62ED1768-4517-4DC9-A633-097CE0814766}"/>
              </a:ext>
            </a:extLst>
          </p:cNvPr>
          <p:cNvSpPr>
            <a:spLocks noGrp="1"/>
          </p:cNvSpPr>
          <p:nvPr>
            <p:ph sz="quarter" idx="13"/>
          </p:nvPr>
        </p:nvSpPr>
        <p:spPr>
          <a:xfrm>
            <a:off x="0" y="914400"/>
            <a:ext cx="12192000" cy="5943600"/>
          </a:xfrm>
        </p:spPr>
        <p:txBody>
          <a:bodyPr>
            <a:noAutofit/>
          </a:bodyPr>
          <a:lstStyle/>
          <a:p>
            <a:pPr marL="45720" indent="0">
              <a:buClr>
                <a:srgbClr val="A379BB">
                  <a:lumMod val="75000"/>
                </a:srgbClr>
              </a:buClr>
              <a:buNone/>
              <a:defRPr/>
            </a:pPr>
            <a:r>
              <a:rPr kumimoji="0" lang="en-US" sz="66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for when he has passed the test and been approved, he will receive the victor's crown of life which the Lord has promised to those who love Him.</a:t>
            </a:r>
            <a:endParaRPr lang="en-US" sz="6600" dirty="0">
              <a:solidFill>
                <a:prstClr val="black">
                  <a:lumMod val="75000"/>
                  <a:lumOff val="25000"/>
                </a:prstClr>
              </a:solidFill>
              <a:latin typeface="Trebuchet MS"/>
            </a:endParaRPr>
          </a:p>
        </p:txBody>
      </p:sp>
    </p:spTree>
    <p:extLst>
      <p:ext uri="{BB962C8B-B14F-4D97-AF65-F5344CB8AC3E}">
        <p14:creationId xmlns:p14="http://schemas.microsoft.com/office/powerpoint/2010/main" val="41977487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1905000"/>
            <a:ext cx="12192000" cy="4915930"/>
          </a:xfrm>
        </p:spPr>
        <p:txBody>
          <a:bodyPr>
            <a:noAutofit/>
          </a:bodyPr>
          <a:lstStyle/>
          <a:p>
            <a:pPr>
              <a:lnSpc>
                <a:spcPct val="80000"/>
              </a:lnSpc>
              <a:buClr>
                <a:srgbClr val="C00000"/>
              </a:buClr>
              <a:buFont typeface="Wingdings" pitchFamily="2" charset="2"/>
              <a:buChar char="Ø"/>
            </a:pPr>
            <a:r>
              <a:rPr lang="en-US" sz="7200" b="1" i="1" dirty="0">
                <a:effectLst>
                  <a:outerShdw blurRad="38100" dist="38100" dir="2700000" algn="tl">
                    <a:srgbClr val="000000">
                      <a:alpha val="43137"/>
                    </a:srgbClr>
                  </a:outerShdw>
                </a:effectLst>
              </a:rPr>
              <a:t>Galatians 6:3-5 (NKJV)</a:t>
            </a:r>
          </a:p>
          <a:p>
            <a:pPr>
              <a:lnSpc>
                <a:spcPct val="80000"/>
              </a:lnSpc>
              <a:buClr>
                <a:srgbClr val="C00000"/>
              </a:buClr>
              <a:buFont typeface="Wingdings" pitchFamily="2" charset="2"/>
              <a:buChar char="Ø"/>
            </a:pPr>
            <a:r>
              <a:rPr lang="en-US" sz="7200" b="1" i="1" dirty="0">
                <a:effectLst>
                  <a:outerShdw blurRad="38100" dist="38100" dir="2700000" algn="tl">
                    <a:srgbClr val="000000">
                      <a:alpha val="43137"/>
                    </a:srgbClr>
                  </a:outerShdw>
                </a:effectLst>
              </a:rPr>
              <a:t>Jeremiah 9:23-24 (NLT)</a:t>
            </a:r>
          </a:p>
        </p:txBody>
      </p:sp>
      <p:sp>
        <p:nvSpPr>
          <p:cNvPr id="4" name="Title 3"/>
          <p:cNvSpPr>
            <a:spLocks noGrp="1"/>
          </p:cNvSpPr>
          <p:nvPr>
            <p:ph type="title"/>
          </p:nvPr>
        </p:nvSpPr>
        <p:spPr>
          <a:xfrm>
            <a:off x="0" y="0"/>
            <a:ext cx="12192000" cy="1447800"/>
          </a:xfrm>
        </p:spPr>
        <p:txBody>
          <a:bodyPr/>
          <a:lstStyle/>
          <a:p>
            <a:pPr marL="0" indent="0" algn="l">
              <a:buNone/>
            </a:pPr>
            <a:r>
              <a:rPr lang="en-US" sz="80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#3:  Rely</a:t>
            </a:r>
          </a:p>
        </p:txBody>
      </p:sp>
    </p:spTree>
    <p:extLst>
      <p:ext uri="{BB962C8B-B14F-4D97-AF65-F5344CB8AC3E}">
        <p14:creationId xmlns:p14="http://schemas.microsoft.com/office/powerpoint/2010/main" val="308958159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Galatians 6:3-5 (NKJV)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1190"/>
          </a:xfrm>
        </p:spPr>
        <p:txBody>
          <a:bodyPr>
            <a:noAutofit/>
          </a:bodyPr>
          <a:lstStyle/>
          <a:p>
            <a:pPr marL="0" marR="0" indent="0">
              <a:lnSpc>
                <a:spcPct val="107000"/>
              </a:lnSpc>
              <a:spcAft>
                <a:spcPts val="800"/>
              </a:spcAft>
              <a:buNone/>
            </a:pPr>
            <a:r>
              <a:rPr lang="en-US" sz="6600" b="1" baseline="30000" dirty="0">
                <a:effectLst/>
                <a:ea typeface="Calibri" panose="020F0502020204030204" pitchFamily="34" charset="0"/>
                <a:cs typeface="Times New Roman" panose="02020603050405020304" pitchFamily="18" charset="0"/>
              </a:rPr>
              <a:t>3</a:t>
            </a:r>
            <a:r>
              <a:rPr lang="en-US" sz="6600" dirty="0">
                <a:effectLst/>
                <a:ea typeface="Calibri" panose="020F0502020204030204" pitchFamily="34" charset="0"/>
                <a:cs typeface="Times New Roman" panose="02020603050405020304" pitchFamily="18" charset="0"/>
              </a:rPr>
              <a:t> For if anyone thinks himself to be something, when he is nothing, he deceives himself. </a:t>
            </a:r>
            <a:r>
              <a:rPr lang="en-US" sz="6600" b="1" baseline="30000" dirty="0">
                <a:effectLst/>
                <a:ea typeface="Calibri" panose="020F0502020204030204" pitchFamily="34" charset="0"/>
                <a:cs typeface="Times New Roman" panose="02020603050405020304" pitchFamily="18" charset="0"/>
              </a:rPr>
              <a:t>4</a:t>
            </a:r>
            <a:r>
              <a:rPr lang="en-US" sz="6600" dirty="0">
                <a:effectLst/>
                <a:ea typeface="Calibri" panose="020F0502020204030204" pitchFamily="34" charset="0"/>
                <a:cs typeface="Times New Roman" panose="02020603050405020304" pitchFamily="18" charset="0"/>
              </a:rPr>
              <a:t> But let each one examine his own work, </a:t>
            </a:r>
          </a:p>
        </p:txBody>
      </p:sp>
    </p:spTree>
    <p:extLst>
      <p:ext uri="{BB962C8B-B14F-4D97-AF65-F5344CB8AC3E}">
        <p14:creationId xmlns:p14="http://schemas.microsoft.com/office/powerpoint/2010/main" val="108009185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Galatians 6:3-5 (NKJV)</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66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and then he will have rejoicing in himself alone, and not in another. </a:t>
            </a:r>
            <a:r>
              <a:rPr kumimoji="0" lang="en-US" sz="66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5</a:t>
            </a:r>
            <a:r>
              <a:rPr kumimoji="0" lang="en-US" sz="66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For each one shall bear his own load.</a:t>
            </a:r>
            <a:endParaRPr lang="en-US" sz="6600" dirty="0">
              <a:solidFill>
                <a:prstClr val="black">
                  <a:lumMod val="75000"/>
                  <a:lumOff val="25000"/>
                </a:prstClr>
              </a:solidFill>
              <a:latin typeface="Trebuchet MS"/>
            </a:endParaRPr>
          </a:p>
        </p:txBody>
      </p:sp>
    </p:spTree>
    <p:extLst>
      <p:ext uri="{BB962C8B-B14F-4D97-AF65-F5344CB8AC3E}">
        <p14:creationId xmlns:p14="http://schemas.microsoft.com/office/powerpoint/2010/main" val="26952848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Jeremiah 9:23-24 (NLT)</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0" marR="0" indent="0">
              <a:lnSpc>
                <a:spcPct val="107000"/>
              </a:lnSpc>
              <a:spcAft>
                <a:spcPts val="800"/>
              </a:spcAft>
              <a:buNone/>
            </a:pPr>
            <a:r>
              <a:rPr lang="en-US" sz="5400" b="1" baseline="30000" dirty="0">
                <a:effectLst/>
                <a:ea typeface="Calibri" panose="020F0502020204030204" pitchFamily="34" charset="0"/>
                <a:cs typeface="Times New Roman" panose="02020603050405020304" pitchFamily="18" charset="0"/>
              </a:rPr>
              <a:t>23</a:t>
            </a:r>
            <a:r>
              <a:rPr lang="en-US" sz="5400" dirty="0">
                <a:effectLst/>
                <a:ea typeface="Calibri" panose="020F0502020204030204" pitchFamily="34" charset="0"/>
                <a:cs typeface="Times New Roman" panose="02020603050405020304" pitchFamily="18" charset="0"/>
              </a:rPr>
              <a:t> This is what the Lord says:</a:t>
            </a:r>
            <a:br>
              <a:rPr lang="en-US" sz="5400" dirty="0">
                <a:effectLst/>
                <a:ea typeface="Calibri" panose="020F0502020204030204" pitchFamily="34" charset="0"/>
                <a:cs typeface="Times New Roman" panose="02020603050405020304" pitchFamily="18" charset="0"/>
              </a:rPr>
            </a:br>
            <a:r>
              <a:rPr lang="en-US" sz="5400" dirty="0">
                <a:effectLst/>
                <a:ea typeface="Calibri" panose="020F0502020204030204" pitchFamily="34" charset="0"/>
                <a:cs typeface="Times New Roman" panose="02020603050405020304" pitchFamily="18" charset="0"/>
              </a:rPr>
              <a:t>"Don't let the wise boast in their wisdom, or the powerful boast in their power, or the rich boast in their riches.</a:t>
            </a:r>
            <a:br>
              <a:rPr lang="en-US" sz="5400" dirty="0">
                <a:effectLst/>
                <a:ea typeface="Calibri" panose="020F0502020204030204" pitchFamily="34" charset="0"/>
                <a:cs typeface="Times New Roman" panose="02020603050405020304" pitchFamily="18" charset="0"/>
              </a:rPr>
            </a:br>
            <a:endParaRPr lang="en-US" sz="5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902090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90"/>
            <a:ext cx="12192000" cy="1151389"/>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latin typeface="Trebuchet MS"/>
              </a:rPr>
              <a:t>II Corinthians 13:1-10 (NLT)</a:t>
            </a:r>
            <a:endParaRPr lang="en-US" sz="60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16844" y="762000"/>
            <a:ext cx="12192000" cy="6096000"/>
          </a:xfrm>
        </p:spPr>
        <p:txBody>
          <a:bodyPr>
            <a:noAutofit/>
          </a:bodyPr>
          <a:lstStyle/>
          <a:p>
            <a:pPr marL="0" marR="0">
              <a:lnSpc>
                <a:spcPct val="107000"/>
              </a:lnSpc>
              <a:spcAft>
                <a:spcPts val="800"/>
              </a:spcAft>
              <a:buNone/>
            </a:pPr>
            <a:r>
              <a:rPr lang="en-US" sz="5400" b="1" baseline="30000" dirty="0">
                <a:effectLst/>
                <a:ea typeface="Calibri" panose="020F0502020204030204" pitchFamily="34" charset="0"/>
                <a:cs typeface="Times New Roman" panose="02020603050405020304" pitchFamily="18" charset="0"/>
              </a:rPr>
              <a:t>1</a:t>
            </a:r>
            <a:r>
              <a:rPr lang="en-US" sz="5400" dirty="0">
                <a:effectLst/>
                <a:ea typeface="Calibri" panose="020F0502020204030204" pitchFamily="34" charset="0"/>
                <a:cs typeface="Times New Roman" panose="02020603050405020304" pitchFamily="18" charset="0"/>
              </a:rPr>
              <a:t> This is the third time I am coming to visit you (and as the Scriptures say, "The facts of every case must be established by the testimony of two or three witnesses"). </a:t>
            </a:r>
            <a:r>
              <a:rPr lang="en-US" sz="5400" b="1" baseline="30000" dirty="0">
                <a:effectLst/>
                <a:ea typeface="Calibri" panose="020F0502020204030204" pitchFamily="34" charset="0"/>
                <a:cs typeface="Times New Roman" panose="02020603050405020304" pitchFamily="18" charset="0"/>
              </a:rPr>
              <a:t>2</a:t>
            </a:r>
            <a:r>
              <a:rPr lang="en-US" sz="5400" dirty="0">
                <a:effectLst/>
                <a:ea typeface="Calibri" panose="020F0502020204030204" pitchFamily="34" charset="0"/>
                <a:cs typeface="Times New Roman" panose="02020603050405020304" pitchFamily="18" charset="0"/>
              </a:rPr>
              <a:t> I have already warned those who had been sinning when I was there on my second visit. </a:t>
            </a:r>
          </a:p>
        </p:txBody>
      </p:sp>
    </p:spTree>
    <p:extLst>
      <p:ext uri="{BB962C8B-B14F-4D97-AF65-F5344CB8AC3E}">
        <p14:creationId xmlns:p14="http://schemas.microsoft.com/office/powerpoint/2010/main" val="31412288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Jeremiah 9:23-24 (NLT)</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24</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But those who wish to boast should boast in this alone: that they truly know me and understand that I am the Lord who demonstrates unfailing love and who brings justice and righteousness to the earth, and that I delight in these things.</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28265087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8E22F5-CB43-553B-EF81-548A852AC5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8CA37B-CF6B-0242-AB62-7A8F5851B06E}"/>
              </a:ext>
            </a:extLst>
          </p:cNvPr>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Jeremiah 9:23-24 (NLT)</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1251171-9BCB-3EDA-1E7D-9A957D92C520}"/>
              </a:ext>
            </a:extLst>
          </p:cNvPr>
          <p:cNvSpPr>
            <a:spLocks noGrp="1"/>
          </p:cNvSpPr>
          <p:nvPr>
            <p:ph sz="quarter" idx="13"/>
          </p:nvPr>
        </p:nvSpPr>
        <p:spPr>
          <a:xfrm>
            <a:off x="0" y="1143000"/>
            <a:ext cx="12192000" cy="5715000"/>
          </a:xfrm>
        </p:spPr>
        <p:txBody>
          <a:bodyPr>
            <a:noAutofit/>
          </a:bodyPr>
          <a:lstStyle/>
          <a:p>
            <a:pPr marL="45720" indent="0" algn="ctr">
              <a:buClr>
                <a:srgbClr val="A379BB">
                  <a:lumMod val="75000"/>
                </a:srgbClr>
              </a:buClr>
              <a:buNone/>
              <a:defRPr/>
            </a:pPr>
            <a:r>
              <a:rPr kumimoji="0" lang="en-US" sz="115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I, the Lord, have spoken!</a:t>
            </a:r>
            <a:endParaRPr lang="en-US" sz="11500" dirty="0">
              <a:solidFill>
                <a:prstClr val="black">
                  <a:lumMod val="75000"/>
                  <a:lumOff val="25000"/>
                </a:prstClr>
              </a:solidFill>
              <a:latin typeface="Trebuchet MS"/>
            </a:endParaRPr>
          </a:p>
        </p:txBody>
      </p:sp>
    </p:spTree>
    <p:extLst>
      <p:ext uri="{BB962C8B-B14F-4D97-AF65-F5344CB8AC3E}">
        <p14:creationId xmlns:p14="http://schemas.microsoft.com/office/powerpoint/2010/main" val="42449720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983E16-FFCA-C936-C47F-54307C8132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17EE3F-07D3-F0AC-173C-429EDAB91F89}"/>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Luke 9:23-25 (ETR)</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898F6F95-8F05-97DB-0C98-6554E375CDEE}"/>
              </a:ext>
            </a:extLst>
          </p:cNvPr>
          <p:cNvSpPr>
            <a:spLocks noGrp="1"/>
          </p:cNvSpPr>
          <p:nvPr>
            <p:ph sz="quarter" idx="13"/>
          </p:nvPr>
        </p:nvSpPr>
        <p:spPr>
          <a:xfrm>
            <a:off x="-2406" y="842812"/>
            <a:ext cx="12192000" cy="6015990"/>
          </a:xfrm>
        </p:spPr>
        <p:txBody>
          <a:bodyPr>
            <a:noAutofit/>
          </a:bodyPr>
          <a:lstStyle/>
          <a:p>
            <a:pPr marL="0" indent="0">
              <a:lnSpc>
                <a:spcPct val="107000"/>
              </a:lnSpc>
              <a:spcAft>
                <a:spcPts val="800"/>
              </a:spcAft>
              <a:buNone/>
            </a:pPr>
            <a:r>
              <a:rPr lang="en-US" sz="5400" b="1" baseline="30000" dirty="0">
                <a:effectLst/>
                <a:ea typeface="Calibri" panose="020F0502020204030204" pitchFamily="34" charset="0"/>
                <a:cs typeface="Times New Roman" panose="02020603050405020304" pitchFamily="18" charset="0"/>
              </a:rPr>
              <a:t>23</a:t>
            </a:r>
            <a:r>
              <a:rPr lang="en-US" sz="5400" dirty="0">
                <a:effectLst/>
                <a:ea typeface="Calibri" panose="020F0502020204030204" pitchFamily="34" charset="0"/>
                <a:cs typeface="Times New Roman" panose="02020603050405020304" pitchFamily="18" charset="0"/>
              </a:rPr>
              <a:t> Jesus continued to say to all of them, "Any of you who want to be my follower must stop thinking about yourself and what you want. You must be willing to carry the cross that is given to you every day for following me. </a:t>
            </a:r>
          </a:p>
        </p:txBody>
      </p:sp>
    </p:spTree>
    <p:extLst>
      <p:ext uri="{BB962C8B-B14F-4D97-AF65-F5344CB8AC3E}">
        <p14:creationId xmlns:p14="http://schemas.microsoft.com/office/powerpoint/2010/main" val="137580525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D4F042-FE59-1286-491E-C57E514838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6B2623-3669-D732-41B6-BA7C6D110DDF}"/>
              </a:ext>
            </a:extLst>
          </p:cNvPr>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Luke 9:23-25 (ETR)</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D73E8994-A41E-3EE9-A308-295116F35C0D}"/>
              </a:ext>
            </a:extLst>
          </p:cNvPr>
          <p:cNvSpPr>
            <a:spLocks noGrp="1"/>
          </p:cNvSpPr>
          <p:nvPr>
            <p:ph sz="quarter" idx="13"/>
          </p:nvPr>
        </p:nvSpPr>
        <p:spPr>
          <a:xfrm>
            <a:off x="0" y="990600"/>
            <a:ext cx="12192000" cy="58674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24</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Any of you who try to save the life you have will lose it. But you who give up your life for me will save it</a:t>
            </a:r>
            <a:r>
              <a:rPr kumimoji="0" lang="en-US" sz="5400" b="0" i="0" u="none" strike="noStrike" kern="1200" cap="none" spc="0" normalizeH="0" baseline="0" noProof="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a:t>
            </a:r>
          </a:p>
          <a:p>
            <a:pPr marL="45720" indent="0">
              <a:buClr>
                <a:srgbClr val="A379BB">
                  <a:lumMod val="75000"/>
                </a:srgbClr>
              </a:buClr>
              <a:buNone/>
              <a:defRPr/>
            </a:pPr>
            <a:r>
              <a:rPr kumimoji="0" lang="en-US" sz="5400" b="1" i="0" u="none" strike="noStrike" kern="1200" cap="none" spc="0" normalizeH="0" baseline="30000" noProof="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25</a:t>
            </a:r>
            <a:r>
              <a:rPr kumimoji="0" lang="en-US" sz="5400" b="0" i="0" u="none" strike="noStrike" kern="1200" cap="none" spc="0" normalizeH="0" baseline="0" noProof="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It is worth nothing for you to have the whole world if you yourself are destroyed or lost. </a:t>
            </a:r>
            <a:br>
              <a:rPr kumimoji="0" lang="en-US" sz="5400" b="0" i="0" u="none" strike="noStrike" kern="1200" cap="none" spc="0" normalizeH="0" baseline="0" noProof="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b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2665504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ee the source image">
            <a:extLst>
              <a:ext uri="{FF2B5EF4-FFF2-40B4-BE49-F238E27FC236}">
                <a16:creationId xmlns:a16="http://schemas.microsoft.com/office/drawing/2014/main" id="{3C33D127-1832-E655-0B0E-7AA64F4F0FA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4033" name="Rectangle 2"/>
          <p:cNvSpPr>
            <a:spLocks noGrp="1"/>
          </p:cNvSpPr>
          <p:nvPr>
            <p:ph type="title" idx="4294967295"/>
          </p:nvPr>
        </p:nvSpPr>
        <p:spPr bwMode="auto">
          <a:xfrm>
            <a:off x="2819400" y="0"/>
            <a:ext cx="9220200" cy="6781800"/>
          </a:xfrm>
          <a:noFill/>
        </p:spPr>
        <p:txBody>
          <a:bodyPr vert="horz" wrap="square" lIns="91440" tIns="45720" rIns="91440" bIns="45720" numCol="1" rtlCol="0" anchor="t" anchorCtr="0" compatLnSpc="1">
            <a:prstTxWarp prst="textNoShape">
              <a:avLst/>
            </a:prstTxWarp>
            <a:noAutofit/>
          </a:bodyPr>
          <a:lstStyle/>
          <a:p>
            <a:pPr marL="0" indent="0" algn="ctr">
              <a:buNone/>
            </a:pPr>
            <a: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t> …that Christ died for our sins according to the scriptures;</a:t>
            </a:r>
            <a:b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br>
            <a: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t>And that he was buried, and that he rose again the third day according to the scriptures:</a:t>
            </a:r>
            <a:endParaRPr lang="en-US" sz="6500" i="1" dirty="0">
              <a:solidFill>
                <a:srgbClr val="0070C0"/>
              </a:solidFill>
              <a:effectLst/>
              <a:latin typeface="Brush Script MT" pitchFamily="66" charset="0"/>
            </a:endParaRPr>
          </a:p>
        </p:txBody>
      </p:sp>
    </p:spTree>
    <p:extLst>
      <p:ext uri="{BB962C8B-B14F-4D97-AF65-F5344CB8AC3E}">
        <p14:creationId xmlns:p14="http://schemas.microsoft.com/office/powerpoint/2010/main" val="140126770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idx="4294967295"/>
          </p:nvPr>
        </p:nvSpPr>
        <p:spPr bwMode="auto">
          <a:xfrm>
            <a:off x="0" y="152400"/>
            <a:ext cx="12191999" cy="11430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Hear: Romans 10:17</a:t>
            </a:r>
          </a:p>
        </p:txBody>
      </p:sp>
      <p:sp>
        <p:nvSpPr>
          <p:cNvPr id="52226" name="Rectangle 3"/>
          <p:cNvSpPr>
            <a:spLocks noGrp="1"/>
          </p:cNvSpPr>
          <p:nvPr>
            <p:ph type="body" idx="4294967295"/>
          </p:nvPr>
        </p:nvSpPr>
        <p:spPr>
          <a:xfrm>
            <a:off x="-1" y="1295400"/>
            <a:ext cx="12191999" cy="5562600"/>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So then faith cometh by hearing, and hearing by the word of God.</a:t>
            </a:r>
          </a:p>
        </p:txBody>
      </p:sp>
      <p:pic>
        <p:nvPicPr>
          <p:cNvPr id="52227" name="Picture 4" descr="MP900443601[1]"/>
          <p:cNvPicPr>
            <a:picLocks noChangeAspect="1" noChangeArrowheads="1"/>
          </p:cNvPicPr>
          <p:nvPr/>
        </p:nvPicPr>
        <p:blipFill>
          <a:blip r:embed="rId3"/>
          <a:srcRect/>
          <a:stretch>
            <a:fillRect/>
          </a:stretch>
        </p:blipFill>
        <p:spPr bwMode="auto">
          <a:xfrm>
            <a:off x="10028585" y="5405718"/>
            <a:ext cx="2176862" cy="1447800"/>
          </a:xfrm>
          <a:prstGeom prst="rect">
            <a:avLst/>
          </a:prstGeom>
          <a:no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33263935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p:cNvSpPr>
          <p:nvPr>
            <p:ph type="title" idx="4294967295"/>
          </p:nvPr>
        </p:nvSpPr>
        <p:spPr bwMode="auto">
          <a:xfrm>
            <a:off x="0" y="0"/>
            <a:ext cx="12192000" cy="1140546"/>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7000" i="1" dirty="0">
                <a:solidFill>
                  <a:srgbClr val="C00000"/>
                </a:solidFill>
                <a:effectLst>
                  <a:outerShdw blurRad="38100" dist="38100" dir="2700000" algn="tl">
                    <a:srgbClr val="000000">
                      <a:alpha val="43137"/>
                    </a:srgbClr>
                  </a:outerShdw>
                </a:effectLst>
              </a:rPr>
              <a:t>Believe: Hebrews 11:6</a:t>
            </a:r>
          </a:p>
        </p:txBody>
      </p:sp>
      <p:sp>
        <p:nvSpPr>
          <p:cNvPr id="53250" name="Rectangle 3"/>
          <p:cNvSpPr>
            <a:spLocks noGrp="1"/>
          </p:cNvSpPr>
          <p:nvPr>
            <p:ph type="body" idx="4294967295"/>
          </p:nvPr>
        </p:nvSpPr>
        <p:spPr>
          <a:xfrm>
            <a:off x="0" y="990600"/>
            <a:ext cx="12192000" cy="5867400"/>
          </a:xfrm>
        </p:spPr>
        <p:txBody>
          <a:bodyPr>
            <a:noAutofit/>
          </a:bodyPr>
          <a:lstStyle/>
          <a:p>
            <a:pPr marL="0" indent="0">
              <a:lnSpc>
                <a:spcPct val="90000"/>
              </a:lnSpc>
              <a:buNone/>
            </a:pPr>
            <a:r>
              <a:rPr lang="en-US" sz="7000" i="1" dirty="0">
                <a:effectLst>
                  <a:outerShdw blurRad="38100" dist="38100" dir="2700000" algn="tl">
                    <a:srgbClr val="000000">
                      <a:alpha val="43137"/>
                    </a:srgbClr>
                  </a:outerShdw>
                </a:effectLst>
              </a:rPr>
              <a:t>But without faith it is impossible to please him: for he that cometh to God must believe that he is, and that he is a rewarder of them that diligently seek him.</a:t>
            </a:r>
          </a:p>
        </p:txBody>
      </p:sp>
      <p:pic>
        <p:nvPicPr>
          <p:cNvPr id="53251" name="Picture 4" descr="MP900443601[1]"/>
          <p:cNvPicPr>
            <a:picLocks noChangeAspect="1" noChangeArrowheads="1"/>
          </p:cNvPicPr>
          <p:nvPr/>
        </p:nvPicPr>
        <p:blipFill>
          <a:blip r:embed="rId3"/>
          <a:srcRect/>
          <a:stretch>
            <a:fillRect/>
          </a:stretch>
        </p:blipFill>
        <p:spPr bwMode="auto">
          <a:xfrm>
            <a:off x="9806823" y="13854"/>
            <a:ext cx="2385178" cy="1586346"/>
          </a:xfrm>
          <a:prstGeom prst="rect">
            <a:avLst/>
          </a:prstGeom>
          <a:noFill/>
          <a:ln w="9525">
            <a:noFill/>
            <a:miter lim="800000"/>
            <a:headEnd/>
            <a:tailEnd/>
          </a:ln>
        </p:spPr>
      </p:pic>
    </p:spTree>
    <p:extLst>
      <p:ext uri="{BB962C8B-B14F-4D97-AF65-F5344CB8AC3E}">
        <p14:creationId xmlns:p14="http://schemas.microsoft.com/office/powerpoint/2010/main" val="29968343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idx="4294967295"/>
          </p:nvPr>
        </p:nvSpPr>
        <p:spPr bwMode="auto">
          <a:xfrm>
            <a:off x="0" y="6927"/>
            <a:ext cx="12192000" cy="983673"/>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Repent: Luke 13:3</a:t>
            </a:r>
          </a:p>
        </p:txBody>
      </p:sp>
      <p:sp>
        <p:nvSpPr>
          <p:cNvPr id="54274" name="Rectangle 3"/>
          <p:cNvSpPr>
            <a:spLocks noGrp="1"/>
          </p:cNvSpPr>
          <p:nvPr>
            <p:ph type="body" idx="4294967295"/>
          </p:nvPr>
        </p:nvSpPr>
        <p:spPr>
          <a:xfrm>
            <a:off x="0" y="1447800"/>
            <a:ext cx="12268200" cy="5403272"/>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I tell you, Nay: but, except ye repent, ye shall all likewise perish.</a:t>
            </a:r>
            <a:r>
              <a:rPr lang="en-US" sz="9600" i="1" dirty="0">
                <a:solidFill>
                  <a:srgbClr val="3333CC"/>
                </a:solidFill>
                <a:effectLst>
                  <a:outerShdw blurRad="38100" dist="38100" dir="2700000" algn="tl">
                    <a:srgbClr val="000000">
                      <a:alpha val="43137"/>
                    </a:srgbClr>
                  </a:outerShdw>
                </a:effectLst>
              </a:rPr>
              <a:t> </a:t>
            </a:r>
          </a:p>
        </p:txBody>
      </p:sp>
      <p:pic>
        <p:nvPicPr>
          <p:cNvPr id="54275" name="Picture 4" descr="MP900443601[1]"/>
          <p:cNvPicPr>
            <a:picLocks noChangeAspect="1" noChangeArrowheads="1"/>
          </p:cNvPicPr>
          <p:nvPr/>
        </p:nvPicPr>
        <p:blipFill>
          <a:blip r:embed="rId3"/>
          <a:srcRect/>
          <a:stretch>
            <a:fillRect/>
          </a:stretch>
        </p:blipFill>
        <p:spPr bwMode="auto">
          <a:xfrm>
            <a:off x="9671421" y="5181601"/>
            <a:ext cx="2520580" cy="1676400"/>
          </a:xfrm>
          <a:prstGeom prst="rect">
            <a:avLst/>
          </a:prstGeom>
          <a:noFill/>
          <a:ln w="9525">
            <a:noFill/>
            <a:miter lim="800000"/>
            <a:headEnd/>
            <a:tailEnd/>
          </a:ln>
        </p:spPr>
      </p:pic>
    </p:spTree>
    <p:extLst>
      <p:ext uri="{BB962C8B-B14F-4D97-AF65-F5344CB8AC3E}">
        <p14:creationId xmlns:p14="http://schemas.microsoft.com/office/powerpoint/2010/main" val="15444922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idx="4294967295"/>
          </p:nvPr>
        </p:nvSpPr>
        <p:spPr bwMode="auto">
          <a:xfrm>
            <a:off x="0" y="0"/>
            <a:ext cx="12192000" cy="990600"/>
          </a:xfrm>
          <a:noFill/>
        </p:spPr>
        <p:txBody>
          <a:bodyPr vert="horz" wrap="square" lIns="91440" tIns="45720" rIns="91440" bIns="45720" numCol="1" rtlCol="0" anchor="t" anchorCtr="0" compatLnSpc="1">
            <a:prstTxWarp prst="textNoShape">
              <a:avLst/>
            </a:prstTxWarp>
            <a:normAutofit/>
          </a:bodyPr>
          <a:lstStyle/>
          <a:p>
            <a:pPr marL="0" indent="0" algn="l">
              <a:buNone/>
            </a:pPr>
            <a:r>
              <a:rPr lang="en-US" sz="5500" i="1" dirty="0">
                <a:solidFill>
                  <a:srgbClr val="C00000"/>
                </a:solidFill>
                <a:effectLst>
                  <a:outerShdw blurRad="38100" dist="38100" dir="2700000" algn="tl">
                    <a:srgbClr val="000000">
                      <a:alpha val="43137"/>
                    </a:srgbClr>
                  </a:outerShdw>
                </a:effectLst>
              </a:rPr>
              <a:t>Confess: Matthew 10:32-33</a:t>
            </a:r>
          </a:p>
        </p:txBody>
      </p:sp>
      <p:sp>
        <p:nvSpPr>
          <p:cNvPr id="55298" name="Rectangle 3"/>
          <p:cNvSpPr>
            <a:spLocks noGrp="1"/>
          </p:cNvSpPr>
          <p:nvPr>
            <p:ph type="body" idx="4294967295"/>
          </p:nvPr>
        </p:nvSpPr>
        <p:spPr>
          <a:xfrm>
            <a:off x="0" y="762000"/>
            <a:ext cx="12192000" cy="6096000"/>
          </a:xfrm>
        </p:spPr>
        <p:txBody>
          <a:bodyPr>
            <a:noAutofit/>
          </a:bodyPr>
          <a:lstStyle/>
          <a:p>
            <a:pPr marL="0" indent="0">
              <a:buNone/>
            </a:pPr>
            <a:r>
              <a:rPr lang="en-US" sz="5500" b="1" i="1" dirty="0">
                <a:hlinkClick r:id="rId3"/>
              </a:rPr>
              <a:t>32</a:t>
            </a:r>
            <a:r>
              <a:rPr lang="en-US" sz="5500" b="1" i="1" dirty="0"/>
              <a:t> </a:t>
            </a:r>
            <a:r>
              <a:rPr lang="en-US" sz="5500" i="1" dirty="0">
                <a:effectLst>
                  <a:outerShdw blurRad="38100" dist="38100" dir="2700000" algn="tl">
                    <a:srgbClr val="000000">
                      <a:alpha val="43137"/>
                    </a:srgbClr>
                  </a:outerShdw>
                </a:effectLst>
              </a:rPr>
              <a:t>Whosoever therefore shall confess me before men, him will I confess also before my Father which is in heaven.</a:t>
            </a:r>
            <a:r>
              <a:rPr lang="en-US" sz="5500" b="1" i="1" dirty="0">
                <a:effectLst>
                  <a:outerShdw blurRad="38100" dist="38100" dir="2700000" algn="tl">
                    <a:srgbClr val="000000">
                      <a:alpha val="43137"/>
                    </a:srgbClr>
                  </a:outerShdw>
                </a:effectLst>
              </a:rPr>
              <a:t> </a:t>
            </a:r>
          </a:p>
          <a:p>
            <a:pPr marL="0" indent="0">
              <a:buNone/>
            </a:pPr>
            <a:r>
              <a:rPr lang="en-US" sz="5500" b="1" i="1" dirty="0">
                <a:hlinkClick r:id="rId4"/>
              </a:rPr>
              <a:t>33</a:t>
            </a:r>
            <a:r>
              <a:rPr lang="en-US" sz="5500" b="1" i="1" dirty="0"/>
              <a:t> </a:t>
            </a:r>
            <a:r>
              <a:rPr lang="en-US" sz="5500" i="1" dirty="0">
                <a:effectLst>
                  <a:outerShdw blurRad="38100" dist="38100" dir="2700000" algn="tl">
                    <a:srgbClr val="000000">
                      <a:alpha val="43137"/>
                    </a:srgbClr>
                  </a:outerShdw>
                </a:effectLst>
              </a:rPr>
              <a:t>But whosoever shall deny me before men, him will I also deny before my Father which is in heaven. </a:t>
            </a:r>
          </a:p>
        </p:txBody>
      </p:sp>
      <p:pic>
        <p:nvPicPr>
          <p:cNvPr id="55299" name="Picture 4" descr="MP900443601[1]"/>
          <p:cNvPicPr>
            <a:picLocks noChangeAspect="1" noChangeArrowheads="1"/>
          </p:cNvPicPr>
          <p:nvPr/>
        </p:nvPicPr>
        <p:blipFill>
          <a:blip r:embed="rId5"/>
          <a:srcRect/>
          <a:stretch>
            <a:fillRect/>
          </a:stretch>
        </p:blipFill>
        <p:spPr bwMode="auto">
          <a:xfrm>
            <a:off x="10896600" y="-1"/>
            <a:ext cx="1295400" cy="862101"/>
          </a:xfrm>
          <a:prstGeom prst="rect">
            <a:avLst/>
          </a:prstGeom>
          <a:noFill/>
          <a:ln w="9525">
            <a:noFill/>
            <a:miter lim="800000"/>
            <a:headEnd/>
            <a:tailEnd/>
          </a:ln>
        </p:spPr>
      </p:pic>
    </p:spTree>
    <p:extLst>
      <p:ext uri="{BB962C8B-B14F-4D97-AF65-F5344CB8AC3E}">
        <p14:creationId xmlns:p14="http://schemas.microsoft.com/office/powerpoint/2010/main" val="24219912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idx="4294967295"/>
          </p:nvPr>
        </p:nvSpPr>
        <p:spPr bwMode="auto">
          <a:xfrm>
            <a:off x="1" y="0"/>
            <a:ext cx="12223028" cy="13716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000" i="1" dirty="0">
                <a:solidFill>
                  <a:srgbClr val="C00000"/>
                </a:solidFill>
                <a:effectLst>
                  <a:outerShdw blurRad="38100" dist="38100" dir="2700000" algn="tl">
                    <a:srgbClr val="000000">
                      <a:alpha val="43137"/>
                    </a:srgbClr>
                  </a:outerShdw>
                </a:effectLst>
              </a:rPr>
              <a:t>Baptize: Acts 22:16</a:t>
            </a:r>
          </a:p>
        </p:txBody>
      </p:sp>
      <p:sp>
        <p:nvSpPr>
          <p:cNvPr id="56322" name="Rectangle 3"/>
          <p:cNvSpPr>
            <a:spLocks noGrp="1"/>
          </p:cNvSpPr>
          <p:nvPr>
            <p:ph type="body" idx="4294967295"/>
          </p:nvPr>
        </p:nvSpPr>
        <p:spPr>
          <a:xfrm>
            <a:off x="-1" y="1524000"/>
            <a:ext cx="12191999" cy="5334000"/>
          </a:xfrm>
        </p:spPr>
        <p:txBody>
          <a:bodyPr>
            <a:normAutofit/>
          </a:bodyPr>
          <a:lstStyle/>
          <a:p>
            <a:pPr marL="0" indent="0">
              <a:buNone/>
            </a:pPr>
            <a:r>
              <a:rPr lang="en-US" sz="7200" i="1" dirty="0">
                <a:effectLst>
                  <a:outerShdw blurRad="38100" dist="38100" dir="2700000" algn="tl">
                    <a:srgbClr val="000000">
                      <a:alpha val="43137"/>
                    </a:srgbClr>
                  </a:outerShdw>
                </a:effectLst>
              </a:rPr>
              <a:t>And now why </a:t>
            </a:r>
            <a:r>
              <a:rPr lang="en-US" sz="7200" i="1" dirty="0" err="1">
                <a:effectLst>
                  <a:outerShdw blurRad="38100" dist="38100" dir="2700000" algn="tl">
                    <a:srgbClr val="000000">
                      <a:alpha val="43137"/>
                    </a:srgbClr>
                  </a:outerShdw>
                </a:effectLst>
              </a:rPr>
              <a:t>tarriest</a:t>
            </a:r>
            <a:r>
              <a:rPr lang="en-US" sz="7200" i="1" dirty="0">
                <a:effectLst>
                  <a:outerShdw blurRad="38100" dist="38100" dir="2700000" algn="tl">
                    <a:srgbClr val="000000">
                      <a:alpha val="43137"/>
                    </a:srgbClr>
                  </a:outerShdw>
                </a:effectLst>
              </a:rPr>
              <a:t> thou? arise, and be baptized, and wash away thy sins, calling on the name of the Lord.</a:t>
            </a:r>
          </a:p>
        </p:txBody>
      </p:sp>
      <p:pic>
        <p:nvPicPr>
          <p:cNvPr id="56323" name="Picture 4" descr="MP900443601[1]"/>
          <p:cNvPicPr>
            <a:picLocks noChangeAspect="1" noChangeArrowheads="1"/>
          </p:cNvPicPr>
          <p:nvPr/>
        </p:nvPicPr>
        <p:blipFill>
          <a:blip r:embed="rId3"/>
          <a:srcRect/>
          <a:stretch>
            <a:fillRect/>
          </a:stretch>
        </p:blipFill>
        <p:spPr bwMode="auto">
          <a:xfrm>
            <a:off x="9933421" y="-10413"/>
            <a:ext cx="2289608" cy="1524133"/>
          </a:xfrm>
          <a:prstGeom prst="rect">
            <a:avLst/>
          </a:prstGeom>
          <a:noFill/>
          <a:ln w="9525">
            <a:noFill/>
            <a:miter lim="800000"/>
            <a:headEnd/>
            <a:tailEnd/>
          </a:ln>
        </p:spPr>
      </p:pic>
      <p:pic>
        <p:nvPicPr>
          <p:cNvPr id="56324" name="Picture 2" descr="C:\Users\Fain\AppData\Local\Microsoft\Windows\Temporary Internet Files\Content.IE5\RW2PWPFG\MC900057792[1].wmf"/>
          <p:cNvPicPr>
            <a:picLocks noChangeAspect="1" noChangeArrowheads="1"/>
          </p:cNvPicPr>
          <p:nvPr/>
        </p:nvPicPr>
        <p:blipFill>
          <a:blip r:embed="rId4"/>
          <a:srcRect/>
          <a:stretch>
            <a:fillRect/>
          </a:stretch>
        </p:blipFill>
        <p:spPr bwMode="auto">
          <a:xfrm>
            <a:off x="9933421" y="4899025"/>
            <a:ext cx="2227262" cy="1936750"/>
          </a:xfrm>
          <a:prstGeom prst="rect">
            <a:avLst/>
          </a:prstGeom>
          <a:noFill/>
          <a:ln w="9525">
            <a:noFill/>
            <a:miter lim="800000"/>
            <a:headEnd/>
            <a:tailEnd/>
          </a:ln>
        </p:spPr>
      </p:pic>
    </p:spTree>
    <p:extLst>
      <p:ext uri="{BB962C8B-B14F-4D97-AF65-F5344CB8AC3E}">
        <p14:creationId xmlns:p14="http://schemas.microsoft.com/office/powerpoint/2010/main" val="136878474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0629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latin typeface="Trebuchet MS"/>
              </a:rPr>
              <a:t>II Corinthians 13:1-10 (NLT)</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762000"/>
            <a:ext cx="12192000" cy="6096000"/>
          </a:xfrm>
        </p:spPr>
        <p:txBody>
          <a:bodyPr>
            <a:noAutofit/>
          </a:bodyPr>
          <a:lstStyle/>
          <a:p>
            <a:pPr marL="0" marR="0" lvl="0" indent="-18288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Now I again warn them and all others, just as I did before, that next time I will not spare them.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3</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I will give you all the proof you want that Christ speaks through me. Christ is not weak when he deals with you; he is powerful among you. </a:t>
            </a:r>
          </a:p>
        </p:txBody>
      </p:sp>
    </p:spTree>
    <p:extLst>
      <p:ext uri="{BB962C8B-B14F-4D97-AF65-F5344CB8AC3E}">
        <p14:creationId xmlns:p14="http://schemas.microsoft.com/office/powerpoint/2010/main" val="23460020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0F6E64-9620-BBAE-CF25-58298D4A51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A4DAB5-9669-5491-311F-E453DC0A0DD0}"/>
              </a:ext>
            </a:extLst>
          </p:cNvPr>
          <p:cNvSpPr>
            <a:spLocks noGrp="1"/>
          </p:cNvSpPr>
          <p:nvPr>
            <p:ph type="title"/>
          </p:nvPr>
        </p:nvSpPr>
        <p:spPr>
          <a:xfrm>
            <a:off x="0" y="3810"/>
            <a:ext cx="12192000" cy="10629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latin typeface="Trebuchet MS"/>
              </a:rPr>
              <a:t>II Corinthians 13:1-10 (NLT)</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BA84A11-A0CE-C727-B308-568DB7E1E1B3}"/>
              </a:ext>
            </a:extLst>
          </p:cNvPr>
          <p:cNvSpPr>
            <a:spLocks noGrp="1"/>
          </p:cNvSpPr>
          <p:nvPr>
            <p:ph sz="quarter" idx="13"/>
          </p:nvPr>
        </p:nvSpPr>
        <p:spPr>
          <a:xfrm>
            <a:off x="0" y="990600"/>
            <a:ext cx="12192000" cy="5867400"/>
          </a:xfrm>
        </p:spPr>
        <p:txBody>
          <a:bodyPr>
            <a:noAutofit/>
          </a:bodyPr>
          <a:lstStyle/>
          <a:p>
            <a:pPr marL="0" marR="0" lvl="0" indent="-18288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4</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Although he was crucified in weakness, he now lives by the power of God. We, too, are weak, just as Christ was, but when we deal with you we will be alive with him and will have God's power.</a:t>
            </a:r>
          </a:p>
        </p:txBody>
      </p:sp>
    </p:spTree>
    <p:extLst>
      <p:ext uri="{BB962C8B-B14F-4D97-AF65-F5344CB8AC3E}">
        <p14:creationId xmlns:p14="http://schemas.microsoft.com/office/powerpoint/2010/main" val="8524272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5BAFB3-63E0-D26F-53AB-91715EFE5C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648C9A-B812-1910-7C8D-F068FE390509}"/>
              </a:ext>
            </a:extLst>
          </p:cNvPr>
          <p:cNvSpPr>
            <a:spLocks noGrp="1"/>
          </p:cNvSpPr>
          <p:nvPr>
            <p:ph type="title"/>
          </p:nvPr>
        </p:nvSpPr>
        <p:spPr>
          <a:xfrm>
            <a:off x="0" y="3810"/>
            <a:ext cx="12192000" cy="10629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latin typeface="Trebuchet MS"/>
              </a:rPr>
              <a:t>II Corinthians 13:1-10 (NLT)</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F26E96CF-BB02-587B-C0D4-F47E35EDA550}"/>
              </a:ext>
            </a:extLst>
          </p:cNvPr>
          <p:cNvSpPr>
            <a:spLocks noGrp="1"/>
          </p:cNvSpPr>
          <p:nvPr>
            <p:ph sz="quarter" idx="13"/>
          </p:nvPr>
        </p:nvSpPr>
        <p:spPr>
          <a:xfrm>
            <a:off x="0" y="990600"/>
            <a:ext cx="12192000" cy="5867400"/>
          </a:xfrm>
        </p:spPr>
        <p:txBody>
          <a:bodyPr>
            <a:noAutofit/>
          </a:bodyPr>
          <a:lstStyle/>
          <a:p>
            <a:pPr marL="0" marR="0" lvl="0" indent="-18288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5</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Examine yourselves to see if your faith is genuine. Test yourselves. Surely you know that Jesus Christ is among you; if not, you have failed the test of genuine faith. </a:t>
            </a:r>
          </a:p>
        </p:txBody>
      </p:sp>
    </p:spTree>
    <p:extLst>
      <p:ext uri="{BB962C8B-B14F-4D97-AF65-F5344CB8AC3E}">
        <p14:creationId xmlns:p14="http://schemas.microsoft.com/office/powerpoint/2010/main" val="34574643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E1D97E-F04D-B275-A3A4-358916157A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7DC4C7-DAE0-80C7-D568-4709B8AFEE54}"/>
              </a:ext>
            </a:extLst>
          </p:cNvPr>
          <p:cNvSpPr>
            <a:spLocks noGrp="1"/>
          </p:cNvSpPr>
          <p:nvPr>
            <p:ph type="title"/>
          </p:nvPr>
        </p:nvSpPr>
        <p:spPr>
          <a:xfrm>
            <a:off x="0" y="3810"/>
            <a:ext cx="12192000" cy="10629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latin typeface="Trebuchet MS"/>
              </a:rPr>
              <a:t>II Corinthians 13:1-10 (NLT)</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57E5687A-C8E0-5D0C-691F-0F1C2F67A87E}"/>
              </a:ext>
            </a:extLst>
          </p:cNvPr>
          <p:cNvSpPr>
            <a:spLocks noGrp="1"/>
          </p:cNvSpPr>
          <p:nvPr>
            <p:ph sz="quarter" idx="13"/>
          </p:nvPr>
        </p:nvSpPr>
        <p:spPr>
          <a:xfrm>
            <a:off x="0" y="762000"/>
            <a:ext cx="12192000" cy="6096000"/>
          </a:xfrm>
        </p:spPr>
        <p:txBody>
          <a:bodyPr>
            <a:noAutofit/>
          </a:bodyPr>
          <a:lstStyle/>
          <a:p>
            <a:pPr marL="0" marR="0" lvl="0" indent="-18288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6</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As you test yourselves, I hope you will recognize that we have not failed the test of apostolic authority.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7</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We pray to God that you will not do what is wrong by refusing our correction. I hope we won't need to demonstrate our authority when we arrive. </a:t>
            </a:r>
          </a:p>
        </p:txBody>
      </p:sp>
    </p:spTree>
    <p:extLst>
      <p:ext uri="{BB962C8B-B14F-4D97-AF65-F5344CB8AC3E}">
        <p14:creationId xmlns:p14="http://schemas.microsoft.com/office/powerpoint/2010/main" val="19312883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BBBB1-9A0B-D8B9-059D-A4D0539388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9E6BE0-6BD5-C02B-A488-12515C544CCA}"/>
              </a:ext>
            </a:extLst>
          </p:cNvPr>
          <p:cNvSpPr>
            <a:spLocks noGrp="1"/>
          </p:cNvSpPr>
          <p:nvPr>
            <p:ph type="title"/>
          </p:nvPr>
        </p:nvSpPr>
        <p:spPr>
          <a:xfrm>
            <a:off x="0" y="3810"/>
            <a:ext cx="12192000" cy="10629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latin typeface="Trebuchet MS"/>
              </a:rPr>
              <a:t>II Corinthians 13:1-10 (NLT)</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48C9CEA-C2A1-CE57-4F25-11A2AB0E93CE}"/>
              </a:ext>
            </a:extLst>
          </p:cNvPr>
          <p:cNvSpPr>
            <a:spLocks noGrp="1"/>
          </p:cNvSpPr>
          <p:nvPr>
            <p:ph sz="quarter" idx="13"/>
          </p:nvPr>
        </p:nvSpPr>
        <p:spPr>
          <a:xfrm>
            <a:off x="0" y="762000"/>
            <a:ext cx="12192000" cy="6096000"/>
          </a:xfrm>
        </p:spPr>
        <p:txBody>
          <a:bodyPr>
            <a:noAutofit/>
          </a:bodyPr>
          <a:lstStyle/>
          <a:p>
            <a:pPr marL="0" marR="0" lvl="0" indent="-18288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Do the right thing before we come—even if that makes it look like we have failed to demonstrate our authority.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8</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For we cannot oppose the truth, but must always stand for the truth.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9</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We are glad to seem weak if it helps show that you are actually strong. </a:t>
            </a:r>
          </a:p>
        </p:txBody>
      </p:sp>
    </p:spTree>
    <p:extLst>
      <p:ext uri="{BB962C8B-B14F-4D97-AF65-F5344CB8AC3E}">
        <p14:creationId xmlns:p14="http://schemas.microsoft.com/office/powerpoint/2010/main" val="8751779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B7EFA6-0B62-9A32-2E47-7A5971B53C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0B9935-09C9-866A-2B2C-384B89DBA450}"/>
              </a:ext>
            </a:extLst>
          </p:cNvPr>
          <p:cNvSpPr>
            <a:spLocks noGrp="1"/>
          </p:cNvSpPr>
          <p:nvPr>
            <p:ph type="title"/>
          </p:nvPr>
        </p:nvSpPr>
        <p:spPr>
          <a:xfrm>
            <a:off x="0" y="3810"/>
            <a:ext cx="12192000" cy="1062990"/>
          </a:xfrm>
        </p:spPr>
        <p:txBody>
          <a:bodyPr>
            <a:noAutofit/>
          </a:bodyPr>
          <a:lstStyle/>
          <a:p>
            <a:pPr marL="0" indent="0" algn="ctr">
              <a:buNone/>
            </a:pPr>
            <a:r>
              <a:rPr lang="en-US" sz="6600" i="1" dirty="0">
                <a:solidFill>
                  <a:srgbClr val="A31D6A"/>
                </a:solidFill>
                <a:effectLst>
                  <a:outerShdw blurRad="38100" dist="38100" dir="2700000" algn="tl">
                    <a:srgbClr val="000000">
                      <a:alpha val="43137"/>
                    </a:srgbClr>
                  </a:outerShdw>
                </a:effectLst>
                <a:latin typeface="Trebuchet MS"/>
              </a:rPr>
              <a:t>II Corinthians 13:1-10 (NLT)</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F95CA49E-4BF5-9CF6-746A-EB099CCB054A}"/>
              </a:ext>
            </a:extLst>
          </p:cNvPr>
          <p:cNvSpPr>
            <a:spLocks noGrp="1"/>
          </p:cNvSpPr>
          <p:nvPr>
            <p:ph sz="quarter" idx="13"/>
          </p:nvPr>
        </p:nvSpPr>
        <p:spPr>
          <a:xfrm>
            <a:off x="0" y="762000"/>
            <a:ext cx="12192000" cy="6096000"/>
          </a:xfrm>
        </p:spPr>
        <p:txBody>
          <a:bodyPr>
            <a:noAutofit/>
          </a:bodyPr>
          <a:lstStyle/>
          <a:p>
            <a:pPr marL="0" marR="0" lvl="0" indent="-18288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We pray that you will become mature.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10</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I am writing this to you before I come, hoping that I won't need to deal severely with you when I do come. For I want to use the authority the Lord has given me to strengthen you, not to tear you down.</a:t>
            </a:r>
          </a:p>
        </p:txBody>
      </p:sp>
    </p:spTree>
    <p:extLst>
      <p:ext uri="{BB962C8B-B14F-4D97-AF65-F5344CB8AC3E}">
        <p14:creationId xmlns:p14="http://schemas.microsoft.com/office/powerpoint/2010/main" val="33781885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Slipstream">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extLst>
    <a:ext uri="{05A4C25C-085E-4340-85A3-A5531E510DB2}">
      <thm15:themeFamily xmlns:thm15="http://schemas.microsoft.com/office/thememl/2012/main" name="Presentation1" id="{A5807EA4-D798-4346-93B5-076BD118FC1E}" vid="{4509C512-854D-408D-A12C-B140865DE0B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Template Rev</Template>
  <TotalTime>1161</TotalTime>
  <Words>1547</Words>
  <Application>Microsoft Office PowerPoint</Application>
  <PresentationFormat>Widescreen</PresentationFormat>
  <Paragraphs>93</Paragraphs>
  <Slides>39</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Bahnschrift</vt:lpstr>
      <vt:lpstr>Brush Script MT</vt:lpstr>
      <vt:lpstr>Calibri</vt:lpstr>
      <vt:lpstr>Franklin Gothic Medium</vt:lpstr>
      <vt:lpstr>Georgia</vt:lpstr>
      <vt:lpstr>Trebuchet MS</vt:lpstr>
      <vt:lpstr>Wingdings</vt:lpstr>
      <vt:lpstr>Slipstream</vt:lpstr>
      <vt:lpstr>Examine Your  Own Selves</vt:lpstr>
      <vt:lpstr>II Corinthians 13:5 (NLT)</vt:lpstr>
      <vt:lpstr>II Corinthians 13:1-10 (NLT)</vt:lpstr>
      <vt:lpstr>II Corinthians 13:1-10 (NLT)</vt:lpstr>
      <vt:lpstr>II Corinthians 13:1-10 (NLT)</vt:lpstr>
      <vt:lpstr>II Corinthians 13:1-10 (NLT)</vt:lpstr>
      <vt:lpstr>II Corinthians 13:1-10 (NLT)</vt:lpstr>
      <vt:lpstr>II Corinthians 13:1-10 (NLT)</vt:lpstr>
      <vt:lpstr>II Corinthians 13:1-10 (NLT)</vt:lpstr>
      <vt:lpstr>Examine Your Own Selves</vt:lpstr>
      <vt:lpstr>Point #1:  Reflect</vt:lpstr>
      <vt:lpstr>I Corinthians 11:26-30 (KJV)</vt:lpstr>
      <vt:lpstr>I Corinthians 11:26-30 (KJV)</vt:lpstr>
      <vt:lpstr>I Corinthians 11:26-30 (KJV)</vt:lpstr>
      <vt:lpstr>Psalms 26 (NAS)</vt:lpstr>
      <vt:lpstr>Psalms 26 (NAS)</vt:lpstr>
      <vt:lpstr>Psalms 26 (NAS)</vt:lpstr>
      <vt:lpstr>Psalms 26 (NAS)</vt:lpstr>
      <vt:lpstr>Psalms 26 (NAS)</vt:lpstr>
      <vt:lpstr>Lamentations 3:40 (NAS)</vt:lpstr>
      <vt:lpstr>Point #2:  Respond</vt:lpstr>
      <vt:lpstr>II Timothy 2:15 (AMP)</vt:lpstr>
      <vt:lpstr>Romans 12:2 (ESV)</vt:lpstr>
      <vt:lpstr>James 1:12 (AMP)</vt:lpstr>
      <vt:lpstr>James 1:12 (AMP)</vt:lpstr>
      <vt:lpstr>Point #3:  Rely</vt:lpstr>
      <vt:lpstr>Galatians 6:3-5 (NKJV)</vt:lpstr>
      <vt:lpstr>Galatians 6:3-5 (NKJV)</vt:lpstr>
      <vt:lpstr>Jeremiah 9:23-24 (NLT)</vt:lpstr>
      <vt:lpstr>Jeremiah 9:23-24 (NLT)</vt:lpstr>
      <vt:lpstr>Jeremiah 9:23-24 (NLT)</vt:lpstr>
      <vt:lpstr>Luke 9:23-25 (ETR)</vt:lpstr>
      <vt:lpstr>Luke 9:23-25 (ETR)</vt:lpstr>
      <vt:lpstr> …that Christ died for our sins according to the scriptures; And that he was buried, and that he rose again the third day according to the scriptures:</vt:lpstr>
      <vt:lpstr>Hear: Romans 10:17</vt:lpstr>
      <vt:lpstr>Believe: Hebrews 11:6</vt:lpstr>
      <vt:lpstr>Repent: Luke 13:3</vt:lpstr>
      <vt:lpstr>Confess: Matthew 10:32-33</vt:lpstr>
      <vt:lpstr>Baptize: Acts 22:16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Stuart Fain</dc:creator>
  <cp:lastModifiedBy>Stuart Fain</cp:lastModifiedBy>
  <cp:revision>2</cp:revision>
  <dcterms:created xsi:type="dcterms:W3CDTF">2025-03-14T20:36:20Z</dcterms:created>
  <dcterms:modified xsi:type="dcterms:W3CDTF">2025-03-16T14:39:51Z</dcterms:modified>
</cp:coreProperties>
</file>